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8" r:id="rId2"/>
    <p:sldId id="297" r:id="rId3"/>
    <p:sldId id="299" r:id="rId4"/>
    <p:sldId id="300" r:id="rId5"/>
    <p:sldId id="302" r:id="rId6"/>
    <p:sldId id="303" r:id="rId7"/>
    <p:sldId id="304" r:id="rId8"/>
    <p:sldId id="315" r:id="rId9"/>
    <p:sldId id="272" r:id="rId10"/>
    <p:sldId id="316" r:id="rId11"/>
    <p:sldId id="317" r:id="rId12"/>
    <p:sldId id="318" r:id="rId13"/>
    <p:sldId id="319" r:id="rId14"/>
    <p:sldId id="320" r:id="rId15"/>
    <p:sldId id="309" r:id="rId16"/>
    <p:sldId id="311" r:id="rId17"/>
    <p:sldId id="312" r:id="rId18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779B"/>
    <a:srgbClr val="E45221"/>
    <a:srgbClr val="013672"/>
    <a:srgbClr val="ABBECC"/>
    <a:srgbClr val="E3E3E3"/>
    <a:srgbClr val="454545"/>
    <a:srgbClr val="B5B5B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1765F-B040-4FC2-B724-50236953B61F}" v="2" dt="2024-04-21T11:08:57.031"/>
    <p1510:client id="{D8B2534F-494D-4970-8081-94F57DE3ABE9}" v="39" dt="2024-04-21T15:37:27.192"/>
    <p1510:client id="{E3B8AAD2-6BE7-4692-8B0C-C888CAA8B19D}" v="143" dt="2024-04-21T11:17:46.413"/>
    <p1510:client id="{FDFD485D-AB00-4FAF-AF67-17EF7E458612}" v="20" dt="2024-04-21T11:06:48.7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79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29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81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19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97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07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8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4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9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98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40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5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pencv.org/4.x/da/d6e/tutorial_py_geometric_transformations.html" TargetMode="External"/><Relationship Id="rId13" Type="http://schemas.openxmlformats.org/officeDocument/2006/relationships/hyperlink" Target="https://en.wikipedia.org/wiki/Otsu%27s_method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docs.opencv.org/3.4/d9/db0/tutorial_hough_lines.html" TargetMode="External"/><Relationship Id="rId12" Type="http://schemas.openxmlformats.org/officeDocument/2006/relationships/hyperlink" Target="https://en.wikipedia.org/wiki/Sobel_operator" TargetMode="Externa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v.org/" TargetMode="External"/><Relationship Id="rId11" Type="http://schemas.openxmlformats.org/officeDocument/2006/relationships/hyperlink" Target="https://en.wikipedia.org/wiki/Morphological_gradient" TargetMode="External"/><Relationship Id="rId5" Type="http://schemas.openxmlformats.org/officeDocument/2006/relationships/hyperlink" Target="https://tesseract-ocr.github.io/" TargetMode="External"/><Relationship Id="rId10" Type="http://schemas.openxmlformats.org/officeDocument/2006/relationships/hyperlink" Target="https://homepages.inf.ed.ac.uk/rbf/HIPR2/thin.htm" TargetMode="External"/><Relationship Id="rId4" Type="http://schemas.openxmlformats.org/officeDocument/2006/relationships/hyperlink" Target="https://cmake.org/documentation/" TargetMode="External"/><Relationship Id="rId9" Type="http://schemas.openxmlformats.org/officeDocument/2006/relationships/hyperlink" Target="https://homepages.inf.ed.ac.uk/rbf/HIPR2/hough.htm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1.png"/><Relationship Id="rId7" Type="http://schemas.openxmlformats.org/officeDocument/2006/relationships/image" Target="../media/image29.jpe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28.jpeg"/><Relationship Id="rId10" Type="http://schemas.openxmlformats.org/officeDocument/2006/relationships/slide" Target="slide5.xml"/><Relationship Id="rId4" Type="http://schemas.openxmlformats.org/officeDocument/2006/relationships/image" Target="../media/image10.jpeg"/><Relationship Id="rId9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.png"/><Relationship Id="rId7" Type="http://schemas.openxmlformats.org/officeDocument/2006/relationships/image" Target="../media/image33.jpe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32.jpeg"/><Relationship Id="rId4" Type="http://schemas.openxmlformats.org/officeDocument/2006/relationships/image" Target="../media/image11.jpeg"/><Relationship Id="rId9" Type="http://schemas.openxmlformats.org/officeDocument/2006/relationships/slide" Target="slid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.png"/><Relationship Id="rId7" Type="http://schemas.openxmlformats.org/officeDocument/2006/relationships/image" Target="../media/image36.jpe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14.jpeg"/><Relationship Id="rId4" Type="http://schemas.openxmlformats.org/officeDocument/2006/relationships/image" Target="../media/image34.jpeg"/><Relationship Id="rId9" Type="http://schemas.openxmlformats.org/officeDocument/2006/relationships/slide" Target="slide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slide" Target="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7.jpeg"/><Relationship Id="rId7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17.jpeg"/><Relationship Id="rId10" Type="http://schemas.openxmlformats.org/officeDocument/2006/relationships/slide" Target="slide6.xml"/><Relationship Id="rId4" Type="http://schemas.openxmlformats.org/officeDocument/2006/relationships/image" Target="../media/image38.jpeg"/><Relationship Id="rId9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40.jpeg"/><Relationship Id="rId7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21.jpeg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23.gif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slide" Target="slide12.xml"/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12" Type="http://schemas.openxmlformats.org/officeDocument/2006/relationships/slide" Target="slide11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slide" Target="slide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18.jpeg"/><Relationship Id="rId7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11" Type="http://schemas.openxmlformats.org/officeDocument/2006/relationships/image" Target="../media/image23.gif"/><Relationship Id="rId5" Type="http://schemas.openxmlformats.org/officeDocument/2006/relationships/image" Target="../media/image20.jpeg"/><Relationship Id="rId10" Type="http://schemas.openxmlformats.org/officeDocument/2006/relationships/image" Target="../media/image22.jpeg"/><Relationship Id="rId4" Type="http://schemas.openxmlformats.org/officeDocument/2006/relationships/image" Target="../media/image19.jpeg"/><Relationship Id="rId9" Type="http://schemas.openxmlformats.org/officeDocument/2006/relationships/slide" Target="slide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5.jpeg"/><Relationship Id="rId7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17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09B22B-44C2-79D3-6746-E73838B81D1D}"/>
              </a:ext>
            </a:extLst>
          </p:cNvPr>
          <p:cNvSpPr txBox="1"/>
          <p:nvPr/>
        </p:nvSpPr>
        <p:spPr>
          <a:xfrm>
            <a:off x="697520" y="1343172"/>
            <a:ext cx="10493810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b="1" dirty="0" err="1">
                <a:solidFill>
                  <a:schemeClr val="bg1"/>
                </a:solidFill>
                <a:ea typeface="+mn-lt"/>
                <a:cs typeface="+mn-lt"/>
              </a:rPr>
              <a:t>Sistem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GB" sz="4800" b="1" dirty="0" err="1">
                <a:solidFill>
                  <a:schemeClr val="bg1"/>
                </a:solidFill>
                <a:ea typeface="+mn-lt"/>
                <a:cs typeface="+mn-lt"/>
              </a:rPr>
              <a:t>gestionare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 al </a:t>
            </a:r>
            <a:r>
              <a:rPr lang="en-GB" sz="4800" b="1" dirty="0" err="1">
                <a:solidFill>
                  <a:schemeClr val="bg1"/>
                </a:solidFill>
                <a:ea typeface="+mn-lt"/>
                <a:cs typeface="+mn-lt"/>
              </a:rPr>
              <a:t>accesului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800" b="1" dirty="0" err="1">
                <a:solidFill>
                  <a:schemeClr val="bg1"/>
                </a:solidFill>
                <a:ea typeface="+mn-lt"/>
                <a:cs typeface="+mn-lt"/>
              </a:rPr>
              <a:t>într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-o </a:t>
            </a:r>
            <a:r>
              <a:rPr lang="en-GB" sz="4800" b="1" dirty="0" err="1">
                <a:solidFill>
                  <a:srgbClr val="56779B"/>
                </a:solidFill>
                <a:ea typeface="+mn-lt"/>
                <a:cs typeface="+mn-lt"/>
              </a:rPr>
              <a:t>parcare</a:t>
            </a:r>
            <a:r>
              <a:rPr lang="en-GB" sz="4800" b="1" dirty="0">
                <a:solidFill>
                  <a:srgbClr val="56779B"/>
                </a:solidFill>
                <a:ea typeface="+mn-lt"/>
                <a:cs typeface="+mn-lt"/>
              </a:rPr>
              <a:t> auto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800" b="1" dirty="0" err="1">
                <a:solidFill>
                  <a:schemeClr val="bg1"/>
                </a:solidFill>
                <a:ea typeface="+mn-lt"/>
                <a:cs typeface="+mn-lt"/>
              </a:rPr>
              <a:t>folosind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800" b="1" dirty="0" err="1">
                <a:solidFill>
                  <a:schemeClr val="bg1"/>
                </a:solidFill>
                <a:ea typeface="+mn-lt"/>
                <a:cs typeface="+mn-lt"/>
              </a:rPr>
              <a:t>tehnici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GB" sz="4800" b="1" dirty="0" err="1">
                <a:solidFill>
                  <a:srgbClr val="56779B"/>
                </a:solidFill>
                <a:ea typeface="+mn-lt"/>
                <a:cs typeface="+mn-lt"/>
              </a:rPr>
              <a:t>procesare</a:t>
            </a:r>
            <a:r>
              <a:rPr lang="en-GB" sz="4800" b="1" dirty="0">
                <a:solidFill>
                  <a:srgbClr val="56779B"/>
                </a:solidFill>
                <a:ea typeface="+mn-lt"/>
                <a:cs typeface="+mn-lt"/>
              </a:rPr>
              <a:t> a </a:t>
            </a:r>
            <a:r>
              <a:rPr lang="en-GB" sz="4800" b="1" dirty="0" err="1">
                <a:solidFill>
                  <a:srgbClr val="56779B"/>
                </a:solidFill>
                <a:ea typeface="+mn-lt"/>
                <a:cs typeface="+mn-lt"/>
              </a:rPr>
              <a:t>imaginilor</a:t>
            </a:r>
            <a:endParaRPr lang="en-GB" sz="4800" b="1" dirty="0">
              <a:solidFill>
                <a:srgbClr val="56779B"/>
              </a:solidFill>
              <a:ea typeface="+mn-lt"/>
              <a:cs typeface="+mn-lt"/>
            </a:endParaRPr>
          </a:p>
          <a:p>
            <a:pPr algn="l"/>
            <a:endParaRPr lang="en-GB" sz="3600" b="1" dirty="0">
              <a:solidFill>
                <a:schemeClr val="bg1"/>
              </a:solidFill>
            </a:endParaRPr>
          </a:p>
          <a:p>
            <a:endParaRPr lang="en-GB" sz="3600" b="1" dirty="0">
              <a:solidFill>
                <a:schemeClr val="bg1"/>
              </a:solidFill>
            </a:endParaRPr>
          </a:p>
          <a:p>
            <a:r>
              <a:rPr lang="en-GB" sz="3200" b="1" dirty="0">
                <a:solidFill>
                  <a:srgbClr val="56779B"/>
                </a:solidFill>
              </a:rPr>
              <a:t>Student:</a:t>
            </a:r>
            <a:r>
              <a:rPr lang="en-GB" sz="3200" b="1" dirty="0">
                <a:solidFill>
                  <a:schemeClr val="bg1"/>
                </a:solidFill>
              </a:rPr>
              <a:t> </a:t>
            </a:r>
            <a:r>
              <a:rPr lang="en-GB" sz="3200" dirty="0">
                <a:solidFill>
                  <a:schemeClr val="bg1"/>
                </a:solidFill>
              </a:rPr>
              <a:t>PATRA</a:t>
            </a:r>
            <a:r>
              <a:rPr lang="en-GB" sz="3200" dirty="0">
                <a:solidFill>
                  <a:schemeClr val="bg1"/>
                </a:solidFill>
                <a:ea typeface="+mn-lt"/>
                <a:cs typeface="+mn-lt"/>
              </a:rPr>
              <a:t>Ș</a:t>
            </a:r>
            <a:r>
              <a:rPr lang="en-GB" sz="3200" dirty="0">
                <a:solidFill>
                  <a:schemeClr val="bg1"/>
                </a:solidFill>
              </a:rPr>
              <a:t>C George</a:t>
            </a:r>
            <a:r>
              <a:rPr lang="en-GB" sz="3200" dirty="0">
                <a:solidFill>
                  <a:schemeClr val="bg1"/>
                </a:solidFill>
                <a:ea typeface="+mn-lt"/>
                <a:cs typeface="+mn-lt"/>
              </a:rPr>
              <a:t> Daniel</a:t>
            </a:r>
          </a:p>
          <a:p>
            <a:r>
              <a:rPr lang="en-GB" sz="3200" b="1" dirty="0" err="1">
                <a:solidFill>
                  <a:srgbClr val="56779B"/>
                </a:solidFill>
              </a:rPr>
              <a:t>Coordonator</a:t>
            </a:r>
            <a:r>
              <a:rPr lang="en-GB" sz="3200" b="1" dirty="0">
                <a:solidFill>
                  <a:srgbClr val="56779B"/>
                </a:solidFill>
              </a:rPr>
              <a:t>:</a:t>
            </a:r>
            <a:r>
              <a:rPr lang="en-GB" sz="3200" b="1" dirty="0">
                <a:solidFill>
                  <a:schemeClr val="bg1"/>
                </a:solidFill>
              </a:rPr>
              <a:t> </a:t>
            </a:r>
            <a:r>
              <a:rPr lang="en-GB" sz="3200" dirty="0">
                <a:solidFill>
                  <a:schemeClr val="bg1"/>
                </a:solidFill>
              </a:rPr>
              <a:t>Lect. </a:t>
            </a:r>
            <a:r>
              <a:rPr lang="en-GB" sz="3200" dirty="0" err="1">
                <a:solidFill>
                  <a:schemeClr val="bg1"/>
                </a:solidFill>
              </a:rPr>
              <a:t>dr.</a:t>
            </a:r>
            <a:r>
              <a:rPr lang="en-GB" sz="3200" dirty="0">
                <a:solidFill>
                  <a:schemeClr val="bg1"/>
                </a:solidFill>
              </a:rPr>
              <a:t> </a:t>
            </a:r>
            <a:r>
              <a:rPr lang="en-GB" sz="3200" dirty="0">
                <a:solidFill>
                  <a:schemeClr val="bg1"/>
                </a:solidFill>
                <a:ea typeface="+mn-lt"/>
                <a:cs typeface="+mn-lt"/>
              </a:rPr>
              <a:t>GÂLMEANU Honorius</a:t>
            </a:r>
            <a:endParaRPr lang="en-GB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682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B86B7B5-86F2-774B-ACDD-0BD65710998F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Bibliografie</a:t>
            </a:r>
            <a:endParaRPr lang="en-US" sz="4000" b="1" err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6F6B3E-1145-EC9C-633B-A59ADE237984}"/>
              </a:ext>
            </a:extLst>
          </p:cNvPr>
          <p:cNvSpPr txBox="1"/>
          <p:nvPr/>
        </p:nvSpPr>
        <p:spPr>
          <a:xfrm>
            <a:off x="808165" y="1549544"/>
            <a:ext cx="10255045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en-GB" sz="22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CMake</a:t>
            </a: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Documentation and Community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 </a:t>
            </a:r>
            <a:r>
              <a:rPr lang="fr-FR" sz="2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Tesseract documentation | Tesseract OCR (tesseract-ocr.github.io)</a:t>
            </a:r>
            <a:endParaRPr lang="fr-FR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 </a:t>
            </a:r>
            <a:r>
              <a:rPr lang="en-GB" sz="2200" dirty="0">
                <a:solidFill>
                  <a:schemeClr val="bg1"/>
                </a:solidFill>
              </a:rPr>
              <a:t> </a:t>
            </a:r>
            <a:r>
              <a:rPr lang="en-GB" sz="22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OpenCV - Open Computer Vision Library</a:t>
            </a:r>
            <a:endParaRPr lang="en-GB" sz="2200"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 </a:t>
            </a:r>
            <a:r>
              <a:rPr lang="en-GB" sz="22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OpenCV: Hough Line Transform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 </a:t>
            </a:r>
            <a:r>
              <a:rPr lang="en-GB" sz="22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OpenCV: Geometric Transformations of Images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[6] </a:t>
            </a:r>
            <a:r>
              <a:rPr lang="en-GB" sz="22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Transforms - Hough Transform (ed.ac.uk)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[7] </a:t>
            </a:r>
            <a:r>
              <a:rPr lang="en-GB" sz="22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Morphology - Thinning (ed.ac.uk)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[8] </a:t>
            </a:r>
            <a:r>
              <a:rPr lang="en-GB" sz="2200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Morphological gradient – Wikipedia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[9] </a:t>
            </a:r>
            <a:r>
              <a:rPr lang="en-GB" sz="2200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Sobel operator – Wikipedia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[10] </a:t>
            </a:r>
            <a:r>
              <a:rPr lang="en-GB" sz="2200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Otsu's method – Wikipedia</a:t>
            </a:r>
            <a:endParaRPr lang="en-GB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285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black car parked on the street&#10;&#10;Description automatically generated">
            <a:extLst>
              <a:ext uri="{FF2B5EF4-FFF2-40B4-BE49-F238E27FC236}">
                <a16:creationId xmlns:a16="http://schemas.microsoft.com/office/drawing/2014/main" id="{713C638B-C543-2B15-D484-43971B1DD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00" y="1677600"/>
            <a:ext cx="1826592" cy="1373809"/>
          </a:xfrm>
          <a:prstGeom prst="rect">
            <a:avLst/>
          </a:prstGeom>
        </p:spPr>
      </p:pic>
      <p:pic>
        <p:nvPicPr>
          <p:cNvPr id="3" name="Picture 2" descr="The bumper of a car&#10;&#10;Description automatically generated">
            <a:extLst>
              <a:ext uri="{FF2B5EF4-FFF2-40B4-BE49-F238E27FC236}">
                <a16:creationId xmlns:a16="http://schemas.microsoft.com/office/drawing/2014/main" id="{864E0283-0A94-FC7F-514B-B7F20D6D8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806" y="1677600"/>
            <a:ext cx="3290957" cy="1371759"/>
          </a:xfrm>
          <a:prstGeom prst="rect">
            <a:avLst/>
          </a:prstGeom>
        </p:spPr>
      </p:pic>
      <p:pic>
        <p:nvPicPr>
          <p:cNvPr id="6" name="Picture 5" descr="A close up of a car&#10;&#10;Description automatically generated">
            <a:extLst>
              <a:ext uri="{FF2B5EF4-FFF2-40B4-BE49-F238E27FC236}">
                <a16:creationId xmlns:a16="http://schemas.microsoft.com/office/drawing/2014/main" id="{BCB5C4C4-CC74-5416-7371-947D2124E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8353" y="1677600"/>
            <a:ext cx="3266425" cy="1361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0AE897-1BC7-6A34-67E5-04EDB26C9113}"/>
              </a:ext>
            </a:extLst>
          </p:cNvPr>
          <p:cNvSpPr txBox="1"/>
          <p:nvPr/>
        </p:nvSpPr>
        <p:spPr>
          <a:xfrm>
            <a:off x="3918692" y="3049200"/>
            <a:ext cx="25849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Decupare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err="1">
                <a:solidFill>
                  <a:schemeClr val="bg1"/>
                </a:solidFill>
              </a:rPr>
              <a:t>conversie</a:t>
            </a:r>
            <a:r>
              <a:rPr lang="en-GB" sz="1400">
                <a:solidFill>
                  <a:schemeClr val="bg1"/>
                </a:solidFill>
              </a:rPr>
              <a:t> HSV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8600A-EFE2-7606-E426-45D015E2D976}"/>
              </a:ext>
            </a:extLst>
          </p:cNvPr>
          <p:cNvSpPr txBox="1"/>
          <p:nvPr/>
        </p:nvSpPr>
        <p:spPr>
          <a:xfrm>
            <a:off x="8440358" y="3049200"/>
            <a:ext cx="23172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 Output imagine </a:t>
            </a:r>
            <a:r>
              <a:rPr lang="en-GB" sz="1400" err="1">
                <a:solidFill>
                  <a:schemeClr val="bg1"/>
                </a:solidFill>
              </a:rPr>
              <a:t>binară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4779FB-FF84-9BF3-1D68-1848C7C4E1A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517792" y="2363480"/>
            <a:ext cx="1044000" cy="102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1BA787-0A45-8DCE-1BAC-C86287B7336E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6860763" y="2358367"/>
            <a:ext cx="1044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4" name="Picture 13" descr="A black and white image of a plane flying through the air&#10;&#10;Description automatically generated">
            <a:extLst>
              <a:ext uri="{FF2B5EF4-FFF2-40B4-BE49-F238E27FC236}">
                <a16:creationId xmlns:a16="http://schemas.microsoft.com/office/drawing/2014/main" id="{F2C14089-A14B-C10C-A1A1-0243D0B08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261" y="4113208"/>
            <a:ext cx="2738784" cy="1129621"/>
          </a:xfrm>
          <a:prstGeom prst="rect">
            <a:avLst/>
          </a:prstGeom>
        </p:spPr>
      </p:pic>
      <p:pic>
        <p:nvPicPr>
          <p:cNvPr id="16" name="Picture 15" descr="The bumper of a car&#10;&#10;Description automatically generated">
            <a:extLst>
              <a:ext uri="{FF2B5EF4-FFF2-40B4-BE49-F238E27FC236}">
                <a16:creationId xmlns:a16="http://schemas.microsoft.com/office/drawing/2014/main" id="{A16AEC92-96B5-06D7-35DB-DD3D2184BC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4847" y="4115969"/>
            <a:ext cx="2743201" cy="1151707"/>
          </a:xfrm>
          <a:prstGeom prst="rect">
            <a:avLst/>
          </a:prstGeom>
        </p:spPr>
      </p:pic>
      <p:pic>
        <p:nvPicPr>
          <p:cNvPr id="25" name="Picture 24" descr="The back end of a black car&#10;&#10;Description automatically generated">
            <a:extLst>
              <a:ext uri="{FF2B5EF4-FFF2-40B4-BE49-F238E27FC236}">
                <a16:creationId xmlns:a16="http://schemas.microsoft.com/office/drawing/2014/main" id="{5FF69A74-A832-E0D8-82E2-B8CC44B1E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3521" y="4114800"/>
            <a:ext cx="2738783" cy="114066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4B15CB-CC92-1271-5AC8-45D45E03324A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flipH="1">
            <a:off x="5206448" y="3356977"/>
            <a:ext cx="0" cy="756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B2B6E3-49FE-F40F-0461-4DE29A9375B6}"/>
              </a:ext>
            </a:extLst>
          </p:cNvPr>
          <p:cNvCxnSpPr>
            <a:cxnSpLocks/>
            <a:stCxn id="7" idx="2"/>
            <a:endCxn id="25" idx="0"/>
          </p:cNvCxnSpPr>
          <p:nvPr/>
        </p:nvCxnSpPr>
        <p:spPr>
          <a:xfrm>
            <a:off x="5211179" y="3356977"/>
            <a:ext cx="3013200" cy="756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ED5DEE0-C136-9559-E479-B66BBB21E618}"/>
              </a:ext>
            </a:extLst>
          </p:cNvPr>
          <p:cNvSpPr txBox="1"/>
          <p:nvPr/>
        </p:nvSpPr>
        <p:spPr>
          <a:xfrm>
            <a:off x="1710788" y="5240959"/>
            <a:ext cx="9980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2.1. Hue (</a:t>
            </a:r>
            <a:r>
              <a:rPr lang="en-GB" sz="1400" err="1">
                <a:solidFill>
                  <a:schemeClr val="bg1"/>
                </a:solidFill>
              </a:rPr>
              <a:t>culoare</a:t>
            </a:r>
            <a:r>
              <a:rPr lang="en-GB" sz="1400">
                <a:solidFill>
                  <a:schemeClr val="bg1"/>
                </a:solidFill>
              </a:rPr>
              <a:t>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0DA8AB-7754-6F50-FE33-9753993F31F0}"/>
              </a:ext>
            </a:extLst>
          </p:cNvPr>
          <p:cNvSpPr txBox="1"/>
          <p:nvPr/>
        </p:nvSpPr>
        <p:spPr>
          <a:xfrm>
            <a:off x="4598025" y="5241600"/>
            <a:ext cx="12345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2.2. 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Saturație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FC347E-1BCD-29F8-BE2D-E95548A5717A}"/>
              </a:ext>
            </a:extLst>
          </p:cNvPr>
          <p:cNvSpPr txBox="1"/>
          <p:nvPr/>
        </p:nvSpPr>
        <p:spPr>
          <a:xfrm>
            <a:off x="7548374" y="5241600"/>
            <a:ext cx="133707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2.3. </a:t>
            </a:r>
            <a:r>
              <a:rPr lang="en-GB" sz="1400" err="1">
                <a:solidFill>
                  <a:schemeClr val="bg1"/>
                </a:solidFill>
              </a:rPr>
              <a:t>Valoare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US" sz="1400">
                <a:solidFill>
                  <a:schemeClr val="bg1"/>
                </a:solidFill>
              </a:rPr>
              <a:t>(</a:t>
            </a:r>
            <a:r>
              <a:rPr lang="en-US" sz="1400" err="1">
                <a:solidFill>
                  <a:schemeClr val="bg1"/>
                </a:solidFill>
              </a:rPr>
              <a:t>luminozitate</a:t>
            </a:r>
            <a:r>
              <a:rPr lang="en-US" sz="1400">
                <a:solidFill>
                  <a:schemeClr val="bg1"/>
                </a:solidFill>
              </a:rPr>
              <a:t>)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7F0AAE-0306-E2CE-4E78-065B8678F24A}"/>
              </a:ext>
            </a:extLst>
          </p:cNvPr>
          <p:cNvSpPr txBox="1"/>
          <p:nvPr/>
        </p:nvSpPr>
        <p:spPr>
          <a:xfrm>
            <a:off x="609906" y="3048808"/>
            <a:ext cx="19775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Input imagine RGB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F3385C3-3EBA-48F1-08B3-B70CAF311B5D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Decupare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binarizare</a:t>
            </a:r>
            <a:endParaRPr lang="en-GB" sz="4000" b="1">
              <a:solidFill>
                <a:schemeClr val="bg1"/>
              </a:solidFill>
              <a:ea typeface="+mn-lt"/>
              <a:cs typeface="+mn-lt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4AF69D5-A740-36C9-3591-C8FF08AC403C}"/>
              </a:ext>
            </a:extLst>
          </p:cNvPr>
          <p:cNvCxnSpPr>
            <a:cxnSpLocks/>
          </p:cNvCxnSpPr>
          <p:nvPr/>
        </p:nvCxnSpPr>
        <p:spPr>
          <a:xfrm flipH="1">
            <a:off x="2197653" y="3356977"/>
            <a:ext cx="3013526" cy="75623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hlinkClick r:id="rId10" action="ppaction://hlinksldjump"/>
            <a:extLst>
              <a:ext uri="{FF2B5EF4-FFF2-40B4-BE49-F238E27FC236}">
                <a16:creationId xmlns:a16="http://schemas.microsoft.com/office/drawing/2014/main" id="{AC8CDB95-540C-7FFD-8A5E-7A7CB85E38DB}"/>
              </a:ext>
            </a:extLst>
          </p:cNvPr>
          <p:cNvSpPr txBox="1"/>
          <p:nvPr/>
        </p:nvSpPr>
        <p:spPr>
          <a:xfrm>
            <a:off x="4760" y="6418778"/>
            <a:ext cx="124411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dirty="0">
                <a:solidFill>
                  <a:schemeClr val="bg1"/>
                </a:solidFill>
                <a:latin typeface="Avenir Next LT Pro"/>
                <a:ea typeface="+mn-lt"/>
                <a:cs typeface="+mn-lt"/>
              </a:rPr>
              <a:t>ÎNAPOI</a:t>
            </a:r>
            <a:endParaRPr lang="en-GB" sz="2200" b="1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2994830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B4E959-7347-5BA5-786F-4762F8C9A468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Segmentarea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componentelor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conexe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E616C5-744F-2F32-4D6F-BB32B8D3FEBF}"/>
              </a:ext>
            </a:extLst>
          </p:cNvPr>
          <p:cNvSpPr txBox="1"/>
          <p:nvPr/>
        </p:nvSpPr>
        <p:spPr>
          <a:xfrm>
            <a:off x="1211622" y="2962925"/>
            <a:ext cx="203280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1.Input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imagine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binară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6CC5A-80E1-9BA8-2B82-D38BE536A769}"/>
              </a:ext>
            </a:extLst>
          </p:cNvPr>
          <p:cNvSpPr txBox="1"/>
          <p:nvPr/>
        </p:nvSpPr>
        <p:spPr>
          <a:xfrm>
            <a:off x="4903116" y="2962924"/>
            <a:ext cx="20853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 </a:t>
            </a:r>
            <a:r>
              <a:rPr lang="en-GB" sz="1400" err="1">
                <a:solidFill>
                  <a:schemeClr val="bg1"/>
                </a:solidFill>
              </a:rPr>
              <a:t>Componente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conexe</a:t>
            </a:r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6" name="Picture 5" descr="A close up of a car&#10;&#10;Description automatically generated">
            <a:extLst>
              <a:ext uri="{FF2B5EF4-FFF2-40B4-BE49-F238E27FC236}">
                <a16:creationId xmlns:a16="http://schemas.microsoft.com/office/drawing/2014/main" id="{BE4D0330-145A-6BE4-AFF3-46FE40292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00" y="1677600"/>
            <a:ext cx="3059045" cy="1269654"/>
          </a:xfrm>
          <a:prstGeom prst="rect">
            <a:avLst/>
          </a:prstGeom>
        </p:spPr>
      </p:pic>
      <p:pic>
        <p:nvPicPr>
          <p:cNvPr id="7" name="Picture 6" descr="A black and red background&#10;&#10;Description automatically generated">
            <a:extLst>
              <a:ext uri="{FF2B5EF4-FFF2-40B4-BE49-F238E27FC236}">
                <a16:creationId xmlns:a16="http://schemas.microsoft.com/office/drawing/2014/main" id="{BA5001D6-3593-CF8B-5A8A-496E62A0C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978" y="1677600"/>
            <a:ext cx="3081131" cy="1280695"/>
          </a:xfrm>
          <a:prstGeom prst="rect">
            <a:avLst/>
          </a:prstGeom>
        </p:spPr>
      </p:pic>
      <p:pic>
        <p:nvPicPr>
          <p:cNvPr id="8" name="Picture 7" descr="A black background with red and green rectangles&#10;&#10;Description automatically generated">
            <a:extLst>
              <a:ext uri="{FF2B5EF4-FFF2-40B4-BE49-F238E27FC236}">
                <a16:creationId xmlns:a16="http://schemas.microsoft.com/office/drawing/2014/main" id="{96B2FC4B-0A94-D793-074F-5922A9A15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0392" y="1678120"/>
            <a:ext cx="3081131" cy="1280695"/>
          </a:xfrm>
          <a:prstGeom prst="rect">
            <a:avLst/>
          </a:prstGeom>
        </p:spPr>
      </p:pic>
      <p:pic>
        <p:nvPicPr>
          <p:cNvPr id="10" name="Picture 9" descr="A close up of a car&#10;&#10;Description automatically generated">
            <a:extLst>
              <a:ext uri="{FF2B5EF4-FFF2-40B4-BE49-F238E27FC236}">
                <a16:creationId xmlns:a16="http://schemas.microsoft.com/office/drawing/2014/main" id="{DD3820A7-2709-1890-0670-EBEC758F5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8195" y="3757055"/>
            <a:ext cx="3290957" cy="136992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D4CA9E-DB41-7007-2C2A-36798DF61BD9}"/>
              </a:ext>
            </a:extLst>
          </p:cNvPr>
          <p:cNvCxnSpPr>
            <a:cxnSpLocks/>
            <a:stCxn id="10" idx="3"/>
            <a:endCxn id="34" idx="1"/>
          </p:cNvCxnSpPr>
          <p:nvPr/>
        </p:nvCxnSpPr>
        <p:spPr>
          <a:xfrm>
            <a:off x="5309152" y="4442018"/>
            <a:ext cx="111684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5C5E34-0318-398C-E6F2-ACE272AEB9BF}"/>
              </a:ext>
            </a:extLst>
          </p:cNvPr>
          <p:cNvSpPr txBox="1"/>
          <p:nvPr/>
        </p:nvSpPr>
        <p:spPr>
          <a:xfrm>
            <a:off x="7668786" y="2962800"/>
            <a:ext cx="39443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Bounding box-urile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componentelor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conexe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16449-5DBE-D63E-5F0A-43F81DF6E1AD}"/>
              </a:ext>
            </a:extLst>
          </p:cNvPr>
          <p:cNvSpPr txBox="1"/>
          <p:nvPr/>
        </p:nvSpPr>
        <p:spPr>
          <a:xfrm>
            <a:off x="1769317" y="5116491"/>
            <a:ext cx="37887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4.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Bounding box-urile in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imaginea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grayscale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BF6273-87BD-A73F-03F3-FAED1BD11C2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750244" y="2312427"/>
            <a:ext cx="630000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license plate on a car&#10;&#10;Description automatically generated">
            <a:extLst>
              <a:ext uri="{FF2B5EF4-FFF2-40B4-BE49-F238E27FC236}">
                <a16:creationId xmlns:a16="http://schemas.microsoft.com/office/drawing/2014/main" id="{2639A6BD-0234-6208-1A76-DC769FDAA2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5992" y="3758400"/>
            <a:ext cx="2067755" cy="137958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8D5E5FD-39D0-153B-3698-11585694435B}"/>
              </a:ext>
            </a:extLst>
          </p:cNvPr>
          <p:cNvSpPr txBox="1"/>
          <p:nvPr/>
        </p:nvSpPr>
        <p:spPr>
          <a:xfrm>
            <a:off x="6121939" y="5115600"/>
            <a:ext cx="26622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5.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Output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segmentată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E2DA97-1B8B-DF2E-0591-01299934D87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457109" y="2317948"/>
            <a:ext cx="630000" cy="52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35">
            <a:extLst>
              <a:ext uri="{FF2B5EF4-FFF2-40B4-BE49-F238E27FC236}">
                <a16:creationId xmlns:a16="http://schemas.microsoft.com/office/drawing/2014/main" id="{0398804B-C4F3-AADB-EBCB-1806EA4B25AC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H="1">
            <a:off x="2018195" y="2318468"/>
            <a:ext cx="9163328" cy="2123550"/>
          </a:xfrm>
          <a:prstGeom prst="bentConnector5">
            <a:avLst>
              <a:gd name="adj1" fmla="val -3890"/>
              <a:gd name="adj2" fmla="val 61234"/>
              <a:gd name="adj3" fmla="val 106154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TextBox 60">
            <a:hlinkClick r:id="rId9" action="ppaction://hlinksldjump"/>
            <a:extLst>
              <a:ext uri="{FF2B5EF4-FFF2-40B4-BE49-F238E27FC236}">
                <a16:creationId xmlns:a16="http://schemas.microsoft.com/office/drawing/2014/main" id="{CFD4002C-1324-C674-7D73-045D1E35189E}"/>
              </a:ext>
            </a:extLst>
          </p:cNvPr>
          <p:cNvSpPr txBox="1"/>
          <p:nvPr/>
        </p:nvSpPr>
        <p:spPr>
          <a:xfrm>
            <a:off x="4760" y="6418778"/>
            <a:ext cx="124411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dirty="0">
                <a:solidFill>
                  <a:schemeClr val="bg1"/>
                </a:solidFill>
                <a:latin typeface="Avenir Next LT Pro"/>
                <a:ea typeface="+mn-lt"/>
                <a:cs typeface="+mn-lt"/>
              </a:rPr>
              <a:t>ÎNAPOI</a:t>
            </a:r>
            <a:endParaRPr lang="en-GB" sz="2200" b="1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614134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3EB57F-B823-AF87-6008-B1B9B5FDFE58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Edge Map</a:t>
            </a:r>
            <a:endParaRPr lang="en-US" sz="4000" b="1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license plate&#10;&#10;Description automatically generated">
            <a:extLst>
              <a:ext uri="{FF2B5EF4-FFF2-40B4-BE49-F238E27FC236}">
                <a16:creationId xmlns:a16="http://schemas.microsoft.com/office/drawing/2014/main" id="{0030F610-FF29-9E38-0D9B-F13FD2779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631" y="1677600"/>
            <a:ext cx="2747326" cy="1833551"/>
          </a:xfrm>
          <a:prstGeom prst="rect">
            <a:avLst/>
          </a:prstGeom>
        </p:spPr>
      </p:pic>
      <p:pic>
        <p:nvPicPr>
          <p:cNvPr id="5" name="Picture 4" descr="A close up of a license plate&#10;&#10;Description automatically generated">
            <a:extLst>
              <a:ext uri="{FF2B5EF4-FFF2-40B4-BE49-F238E27FC236}">
                <a16:creationId xmlns:a16="http://schemas.microsoft.com/office/drawing/2014/main" id="{266635FE-1229-1CD5-2531-2126A9FE4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630" y="4240800"/>
            <a:ext cx="2758369" cy="1837967"/>
          </a:xfrm>
          <a:prstGeom prst="rect">
            <a:avLst/>
          </a:prstGeom>
        </p:spPr>
      </p:pic>
      <p:pic>
        <p:nvPicPr>
          <p:cNvPr id="6" name="Picture 5" descr="A close up of a license plate&#10;&#10;Description automatically generated">
            <a:extLst>
              <a:ext uri="{FF2B5EF4-FFF2-40B4-BE49-F238E27FC236}">
                <a16:creationId xmlns:a16="http://schemas.microsoft.com/office/drawing/2014/main" id="{ED1AAB0F-9043-F79D-6110-A36B58B8C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6801" y="1677640"/>
            <a:ext cx="2758369" cy="1832343"/>
          </a:xfrm>
          <a:prstGeom prst="rect">
            <a:avLst/>
          </a:prstGeom>
        </p:spPr>
      </p:pic>
      <p:pic>
        <p:nvPicPr>
          <p:cNvPr id="7" name="Picture 6" descr="A close up of a license plate&#10;&#10;Description automatically generated">
            <a:extLst>
              <a:ext uri="{FF2B5EF4-FFF2-40B4-BE49-F238E27FC236}">
                <a16:creationId xmlns:a16="http://schemas.microsoft.com/office/drawing/2014/main" id="{6F00B2F3-2022-D22C-6CCE-C0769F796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3585" y="4241946"/>
            <a:ext cx="2758370" cy="18301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336936-326C-B678-2063-D0CBFC0AD4E3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 flipV="1">
            <a:off x="3454693" y="2594376"/>
            <a:ext cx="110793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8FE6A4-5DC1-D7D6-D0FB-0B0B88FE96E6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7309957" y="2593812"/>
            <a:ext cx="1106844" cy="56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2" name="Picture 11" descr="A license plate on a car&#10;&#10;Description automatically generated">
            <a:extLst>
              <a:ext uri="{FF2B5EF4-FFF2-40B4-BE49-F238E27FC236}">
                <a16:creationId xmlns:a16="http://schemas.microsoft.com/office/drawing/2014/main" id="{4E47E025-464F-E191-9603-4553C794B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200" y="1677600"/>
            <a:ext cx="2763493" cy="18394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8EDEB8-1B7A-9AA7-6F02-0C38F2DE7344}"/>
              </a:ext>
            </a:extLst>
          </p:cNvPr>
          <p:cNvSpPr txBox="1"/>
          <p:nvPr/>
        </p:nvSpPr>
        <p:spPr>
          <a:xfrm>
            <a:off x="777103" y="3511472"/>
            <a:ext cx="24855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Input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segmentată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490D75-494E-1EE9-B5CE-256064742F8B}"/>
              </a:ext>
            </a:extLst>
          </p:cNvPr>
          <p:cNvSpPr txBox="1"/>
          <p:nvPr/>
        </p:nvSpPr>
        <p:spPr>
          <a:xfrm>
            <a:off x="4867033" y="3510000"/>
            <a:ext cx="21653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 </a:t>
            </a:r>
            <a:r>
              <a:rPr lang="en-GB" sz="1400" err="1">
                <a:solidFill>
                  <a:schemeClr val="bg1"/>
                </a:solidFill>
              </a:rPr>
              <a:t>Gradien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err="1">
                <a:solidFill>
                  <a:schemeClr val="bg1"/>
                </a:solidFill>
              </a:rPr>
              <a:t>ii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morfologici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7831E2-4548-AE3C-0E5C-CE13127ACED8}"/>
              </a:ext>
            </a:extLst>
          </p:cNvPr>
          <p:cNvSpPr txBox="1"/>
          <p:nvPr/>
        </p:nvSpPr>
        <p:spPr>
          <a:xfrm>
            <a:off x="7992297" y="3510000"/>
            <a:ext cx="36120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 </a:t>
            </a:r>
            <a:r>
              <a:rPr lang="en-GB" sz="1400" err="1">
                <a:solidFill>
                  <a:schemeClr val="bg1"/>
                </a:solidFill>
              </a:rPr>
              <a:t>Gradien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err="1">
                <a:solidFill>
                  <a:schemeClr val="bg1"/>
                </a:solidFill>
              </a:rPr>
              <a:t>ii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morfologici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binariza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err="1">
                <a:solidFill>
                  <a:schemeClr val="bg1"/>
                </a:solidFill>
              </a:rPr>
              <a:t>i</a:t>
            </a:r>
            <a:r>
              <a:rPr lang="en-GB" sz="1400">
                <a:solidFill>
                  <a:schemeClr val="bg1"/>
                </a:solidFill>
              </a:rPr>
              <a:t> (</a:t>
            </a:r>
            <a:r>
              <a:rPr lang="en-GB" sz="1400" err="1">
                <a:solidFill>
                  <a:schemeClr val="bg1"/>
                </a:solidFill>
              </a:rPr>
              <a:t>masc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r>
              <a:rPr lang="en-GB" sz="14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9E7D4A-6F3E-C4BF-D60E-3C7269CEA4FE}"/>
              </a:ext>
            </a:extLst>
          </p:cNvPr>
          <p:cNvSpPr txBox="1"/>
          <p:nvPr/>
        </p:nvSpPr>
        <p:spPr>
          <a:xfrm>
            <a:off x="2637439" y="6074572"/>
            <a:ext cx="30377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4. </a:t>
            </a:r>
            <a:r>
              <a:rPr lang="en-GB" sz="1400" err="1">
                <a:solidFill>
                  <a:schemeClr val="bg1"/>
                </a:solidFill>
              </a:rPr>
              <a:t>Gradien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err="1">
                <a:solidFill>
                  <a:schemeClr val="bg1"/>
                </a:solidFill>
              </a:rPr>
              <a:t>ii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morfologici</a:t>
            </a:r>
            <a:r>
              <a:rPr lang="en-GB" sz="1400">
                <a:solidFill>
                  <a:schemeClr val="bg1"/>
                </a:solidFill>
              </a:rPr>
              <a:t> din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mască</a:t>
            </a:r>
            <a:endParaRPr lang="en-GB" sz="1400" err="1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B35D30-E11B-553B-031A-5799C21E13D9}"/>
              </a:ext>
            </a:extLst>
          </p:cNvPr>
          <p:cNvSpPr txBox="1"/>
          <p:nvPr/>
        </p:nvSpPr>
        <p:spPr>
          <a:xfrm>
            <a:off x="7074615" y="6073200"/>
            <a:ext cx="18450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5. Output edge map</a:t>
            </a:r>
          </a:p>
        </p:txBody>
      </p:sp>
      <p:cxnSp>
        <p:nvCxnSpPr>
          <p:cNvPr id="38" name="Straight Arrow Connector 35">
            <a:extLst>
              <a:ext uri="{FF2B5EF4-FFF2-40B4-BE49-F238E27FC236}">
                <a16:creationId xmlns:a16="http://schemas.microsoft.com/office/drawing/2014/main" id="{6F420702-496D-8BF8-FB19-A3A468EB75B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2773585" y="2593812"/>
            <a:ext cx="8401585" cy="2563192"/>
          </a:xfrm>
          <a:prstGeom prst="bentConnector5">
            <a:avLst>
              <a:gd name="adj1" fmla="val -5647"/>
              <a:gd name="adj2" fmla="val 55392"/>
              <a:gd name="adj3" fmla="val 108924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8880DFE-B309-14BE-91B8-98BF1DC809CE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5531955" y="5157004"/>
            <a:ext cx="106267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2" name="TextBox 61">
            <a:hlinkClick r:id="rId9" action="ppaction://hlinksldjump"/>
            <a:extLst>
              <a:ext uri="{FF2B5EF4-FFF2-40B4-BE49-F238E27FC236}">
                <a16:creationId xmlns:a16="http://schemas.microsoft.com/office/drawing/2014/main" id="{0E90A187-2D40-938E-0489-68A410B8206F}"/>
              </a:ext>
            </a:extLst>
          </p:cNvPr>
          <p:cNvSpPr txBox="1"/>
          <p:nvPr/>
        </p:nvSpPr>
        <p:spPr>
          <a:xfrm>
            <a:off x="4760" y="6418778"/>
            <a:ext cx="124411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dirty="0">
                <a:solidFill>
                  <a:schemeClr val="bg1"/>
                </a:solidFill>
                <a:latin typeface="Avenir Next LT Pro"/>
                <a:ea typeface="+mn-lt"/>
                <a:cs typeface="+mn-lt"/>
              </a:rPr>
              <a:t>ÎNAPOI</a:t>
            </a:r>
            <a:endParaRPr lang="en-GB" sz="2200" b="1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3119934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581128D-7D33-DC40-8450-66EDFD0DFF77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 text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Close-up of a license plate&#10;&#10;Description automatically generated">
            <a:extLst>
              <a:ext uri="{FF2B5EF4-FFF2-40B4-BE49-F238E27FC236}">
                <a16:creationId xmlns:a16="http://schemas.microsoft.com/office/drawing/2014/main" id="{4F8FDD67-85DB-52F7-3AF0-BAF1FF3BE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226" y="2664786"/>
            <a:ext cx="2063336" cy="1371176"/>
          </a:xfrm>
          <a:prstGeom prst="rect">
            <a:avLst/>
          </a:prstGeom>
        </p:spPr>
      </p:pic>
      <p:pic>
        <p:nvPicPr>
          <p:cNvPr id="5" name="Picture 4" descr="A close-up of a license plate&#10;&#10;Description automatically generated">
            <a:extLst>
              <a:ext uri="{FF2B5EF4-FFF2-40B4-BE49-F238E27FC236}">
                <a16:creationId xmlns:a16="http://schemas.microsoft.com/office/drawing/2014/main" id="{8BECEFA9-19C6-FFEF-3BB2-F2562D1AA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91" y="3721036"/>
            <a:ext cx="2063336" cy="1371176"/>
          </a:xfrm>
          <a:prstGeom prst="rect">
            <a:avLst/>
          </a:prstGeom>
        </p:spPr>
      </p:pic>
      <p:pic>
        <p:nvPicPr>
          <p:cNvPr id="6" name="Picture 5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6F04EBAA-E7DE-68ED-6B52-F56BF5D2B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035" y="1678262"/>
            <a:ext cx="2056709" cy="1366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033E0D-8F2C-1786-0951-E0EC74C7CD63}"/>
              </a:ext>
            </a:extLst>
          </p:cNvPr>
          <p:cNvSpPr txBox="1"/>
          <p:nvPr/>
        </p:nvSpPr>
        <p:spPr>
          <a:xfrm>
            <a:off x="5975299" y="5092212"/>
            <a:ext cx="274824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3.2. 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Corecție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binarizată</a:t>
            </a:r>
            <a:endParaRPr lang="en-GB" sz="1400">
              <a:solidFill>
                <a:schemeClr val="bg1"/>
              </a:solidFill>
              <a:ea typeface="+mn-lt"/>
              <a:cs typeface="+mn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C50E75-B132-A881-03F7-26845891C12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503562" y="3350374"/>
            <a:ext cx="806929" cy="1044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140F88-4B4A-0E58-FB9D-47137E7E8CBC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5503562" y="2361648"/>
            <a:ext cx="806473" cy="1044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license plate on a car&#10;&#10;Description automatically generated">
            <a:extLst>
              <a:ext uri="{FF2B5EF4-FFF2-40B4-BE49-F238E27FC236}">
                <a16:creationId xmlns:a16="http://schemas.microsoft.com/office/drawing/2014/main" id="{C632B41D-1F99-D731-5A22-B407F1605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22" y="2664781"/>
            <a:ext cx="2063336" cy="1371186"/>
          </a:xfrm>
          <a:prstGeom prst="rect">
            <a:avLst/>
          </a:prstGeom>
        </p:spPr>
      </p:pic>
      <p:pic>
        <p:nvPicPr>
          <p:cNvPr id="14" name="Picture 13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2BEBB53E-CE5A-F69E-01F8-9CE23CC613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9558" y="3722400"/>
            <a:ext cx="2067754" cy="138223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58D595-2CA5-5817-1A20-DB3817DDF5B5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>
            <a:off x="2756158" y="3350374"/>
            <a:ext cx="68406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0A3BE8-81C5-A54A-2F05-F93BE56204AC}"/>
              </a:ext>
            </a:extLst>
          </p:cNvPr>
          <p:cNvCxnSpPr>
            <a:cxnSpLocks/>
          </p:cNvCxnSpPr>
          <p:nvPr/>
        </p:nvCxnSpPr>
        <p:spPr>
          <a:xfrm>
            <a:off x="8403323" y="4406624"/>
            <a:ext cx="684000" cy="689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9CD0F31-D2BB-231B-1735-FB03FC6267F9}"/>
              </a:ext>
            </a:extLst>
          </p:cNvPr>
          <p:cNvSpPr txBox="1"/>
          <p:nvPr/>
        </p:nvSpPr>
        <p:spPr>
          <a:xfrm>
            <a:off x="483457" y="4031529"/>
            <a:ext cx="24855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Input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segmentată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D401D6-C136-B1B2-DAE8-9C763B8494BA}"/>
              </a:ext>
            </a:extLst>
          </p:cNvPr>
          <p:cNvSpPr txBox="1"/>
          <p:nvPr/>
        </p:nvSpPr>
        <p:spPr>
          <a:xfrm>
            <a:off x="3520571" y="4031529"/>
            <a:ext cx="19113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binarizată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4B33BC-4F7E-4DE5-792D-75AA14DED670}"/>
              </a:ext>
            </a:extLst>
          </p:cNvPr>
          <p:cNvSpPr txBox="1"/>
          <p:nvPr/>
        </p:nvSpPr>
        <p:spPr>
          <a:xfrm>
            <a:off x="9128981" y="5094000"/>
            <a:ext cx="20240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4. Output </a:t>
            </a:r>
            <a:r>
              <a:rPr lang="en-GB" sz="1400" err="1">
                <a:solidFill>
                  <a:schemeClr val="bg1"/>
                </a:solidFill>
              </a:rPr>
              <a:t>regiune</a:t>
            </a:r>
            <a:r>
              <a:rPr lang="en-GB" sz="1400">
                <a:solidFill>
                  <a:schemeClr val="bg1"/>
                </a:solidFill>
              </a:rPr>
              <a:t> text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611F29-D53F-BD2C-DE80-C488738904B6}"/>
              </a:ext>
            </a:extLst>
          </p:cNvPr>
          <p:cNvSpPr txBox="1"/>
          <p:nvPr/>
        </p:nvSpPr>
        <p:spPr>
          <a:xfrm>
            <a:off x="6192058" y="3046278"/>
            <a:ext cx="23001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3.1. </a:t>
            </a:r>
            <a:r>
              <a:rPr lang="en-GB" sz="1400" err="1">
                <a:solidFill>
                  <a:schemeClr val="bg1"/>
                </a:solidFill>
              </a:rPr>
              <a:t>Regiune</a:t>
            </a:r>
            <a:r>
              <a:rPr lang="en-GB" sz="1400">
                <a:solidFill>
                  <a:schemeClr val="bg1"/>
                </a:solidFill>
              </a:rPr>
              <a:t> text </a:t>
            </a:r>
            <a:r>
              <a:rPr lang="en-GB" sz="1400" err="1">
                <a:solidFill>
                  <a:schemeClr val="bg1"/>
                </a:solidFill>
              </a:rPr>
              <a:t>eronat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</a:p>
        </p:txBody>
      </p:sp>
      <p:sp>
        <p:nvSpPr>
          <p:cNvPr id="49" name="TextBox 48">
            <a:hlinkClick r:id="rId9" action="ppaction://hlinksldjump"/>
            <a:extLst>
              <a:ext uri="{FF2B5EF4-FFF2-40B4-BE49-F238E27FC236}">
                <a16:creationId xmlns:a16="http://schemas.microsoft.com/office/drawing/2014/main" id="{D9157415-5604-CCC3-A4BF-1868CF513ACC}"/>
              </a:ext>
            </a:extLst>
          </p:cNvPr>
          <p:cNvSpPr txBox="1"/>
          <p:nvPr/>
        </p:nvSpPr>
        <p:spPr>
          <a:xfrm>
            <a:off x="4760" y="6418778"/>
            <a:ext cx="124411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dirty="0">
                <a:solidFill>
                  <a:schemeClr val="bg1"/>
                </a:solidFill>
                <a:latin typeface="Avenir Next LT Pro"/>
                <a:ea typeface="+mn-lt"/>
                <a:cs typeface="+mn-lt"/>
              </a:rPr>
              <a:t>ÎNAPOI</a:t>
            </a:r>
            <a:endParaRPr lang="en-GB" sz="2200" b="1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3030749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B9E01E-2ED2-F7EE-D13C-D392F860DBC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Rectificare</a:t>
            </a:r>
            <a:endParaRPr lang="en-US" sz="4000" b="1" err="1">
              <a:solidFill>
                <a:schemeClr val="bg1"/>
              </a:solidFill>
            </a:endParaRPr>
          </a:p>
        </p:txBody>
      </p:sp>
      <p:pic>
        <p:nvPicPr>
          <p:cNvPr id="9" name="Picture 8" descr="A white rectangular object with green border&#10;&#10;Description automatically generated">
            <a:extLst>
              <a:ext uri="{FF2B5EF4-FFF2-40B4-BE49-F238E27FC236}">
                <a16:creationId xmlns:a16="http://schemas.microsoft.com/office/drawing/2014/main" id="{66EA0DFF-26B1-12F4-5B65-D7FC57A77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078" y="1679111"/>
            <a:ext cx="2051587" cy="1363368"/>
          </a:xfrm>
          <a:prstGeom prst="rect">
            <a:avLst/>
          </a:prstGeom>
        </p:spPr>
      </p:pic>
      <p:pic>
        <p:nvPicPr>
          <p:cNvPr id="5" name="Picture 4" descr="A red and blue lines on a black background&#10;&#10;Description automatically generated">
            <a:extLst>
              <a:ext uri="{FF2B5EF4-FFF2-40B4-BE49-F238E27FC236}">
                <a16:creationId xmlns:a16="http://schemas.microsoft.com/office/drawing/2014/main" id="{DA31303F-F80B-9C9C-4352-19CAF208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3584" y="1677649"/>
            <a:ext cx="2062630" cy="1370707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CCB3E15-F78C-3F33-A90D-0418FAED0F46}"/>
              </a:ext>
            </a:extLst>
          </p:cNvPr>
          <p:cNvCxnSpPr>
            <a:cxnSpLocks/>
            <a:stCxn id="31" idx="3"/>
            <a:endCxn id="9" idx="1"/>
          </p:cNvCxnSpPr>
          <p:nvPr/>
        </p:nvCxnSpPr>
        <p:spPr>
          <a:xfrm flipV="1">
            <a:off x="2758954" y="2360795"/>
            <a:ext cx="756000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845CF6D3-093A-E483-2B5C-656370070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00" y="1677600"/>
            <a:ext cx="2067754" cy="1374112"/>
          </a:xfrm>
          <a:prstGeom prst="rect">
            <a:avLst/>
          </a:prstGeom>
        </p:spPr>
      </p:pic>
      <p:pic>
        <p:nvPicPr>
          <p:cNvPr id="15" name="Picture 14" descr="A license plate on a car&#10;&#10;Description automatically generated">
            <a:extLst>
              <a:ext uri="{FF2B5EF4-FFF2-40B4-BE49-F238E27FC236}">
                <a16:creationId xmlns:a16="http://schemas.microsoft.com/office/drawing/2014/main" id="{B4AF7778-95D3-2470-E555-A76AA8DA9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644" y="3970800"/>
            <a:ext cx="2062631" cy="1375144"/>
          </a:xfrm>
          <a:prstGeom prst="rect">
            <a:avLst/>
          </a:prstGeom>
        </p:spPr>
      </p:pic>
      <p:pic>
        <p:nvPicPr>
          <p:cNvPr id="16" name="Picture 15" descr="A number on a white surface&#10;&#10;Description automatically generated">
            <a:extLst>
              <a:ext uri="{FF2B5EF4-FFF2-40B4-BE49-F238E27FC236}">
                <a16:creationId xmlns:a16="http://schemas.microsoft.com/office/drawing/2014/main" id="{E1CB2C1B-143E-7534-6AB7-588B3AA3A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5491" y="4423890"/>
            <a:ext cx="2064044" cy="47692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FCC139-4DE0-9F71-8FA3-CFFCF3BE1CFE}"/>
              </a:ext>
            </a:extLst>
          </p:cNvPr>
          <p:cNvCxnSpPr>
            <a:cxnSpLocks/>
            <a:stCxn id="22" idx="3"/>
            <a:endCxn id="15" idx="1"/>
          </p:cNvCxnSpPr>
          <p:nvPr/>
        </p:nvCxnSpPr>
        <p:spPr>
          <a:xfrm flipV="1">
            <a:off x="4164703" y="4658372"/>
            <a:ext cx="756000" cy="8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2" name="Picture 21" descr="A red and blue lines on a black background&#10;&#10;Description automatically generated">
            <a:extLst>
              <a:ext uri="{FF2B5EF4-FFF2-40B4-BE49-F238E27FC236}">
                <a16:creationId xmlns:a16="http://schemas.microsoft.com/office/drawing/2014/main" id="{ACA9F5E3-C00C-F3B3-4C65-BD2D52877A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6950" y="3971822"/>
            <a:ext cx="2067753" cy="13748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2A8A2AC-266A-713C-CC39-DF30A20FC320}"/>
              </a:ext>
            </a:extLst>
          </p:cNvPr>
          <p:cNvSpPr txBox="1"/>
          <p:nvPr/>
        </p:nvSpPr>
        <p:spPr>
          <a:xfrm>
            <a:off x="2105264" y="5343352"/>
            <a:ext cx="20659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5. Puncte de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intersecție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D78D8B-2C6F-7BE9-D4BA-4A71CD82216B}"/>
              </a:ext>
            </a:extLst>
          </p:cNvPr>
          <p:cNvSpPr txBox="1"/>
          <p:nvPr/>
        </p:nvSpPr>
        <p:spPr>
          <a:xfrm>
            <a:off x="4746744" y="5342400"/>
            <a:ext cx="23751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6. Puncte </a:t>
            </a:r>
            <a:r>
              <a:rPr lang="en-GB" sz="1400" err="1">
                <a:solidFill>
                  <a:schemeClr val="bg1"/>
                </a:solidFill>
              </a:rPr>
              <a:t>pentru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rectificare</a:t>
            </a:r>
            <a:endParaRPr lang="en-US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8075AB-AB4C-6A0B-733E-036FEFD908B8}"/>
              </a:ext>
            </a:extLst>
          </p:cNvPr>
          <p:cNvSpPr txBox="1"/>
          <p:nvPr/>
        </p:nvSpPr>
        <p:spPr>
          <a:xfrm>
            <a:off x="7871548" y="4892711"/>
            <a:ext cx="18119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7. Output </a:t>
            </a:r>
            <a:r>
              <a:rPr lang="en-GB" sz="1400" err="1">
                <a:solidFill>
                  <a:schemeClr val="bg1"/>
                </a:solidFill>
              </a:rPr>
              <a:t>rectificare</a:t>
            </a:r>
          </a:p>
        </p:txBody>
      </p:sp>
      <p:pic>
        <p:nvPicPr>
          <p:cNvPr id="33" name="Picture 32" descr="A red and green lines on a black background&#10;&#10;Description automatically generated">
            <a:extLst>
              <a:ext uri="{FF2B5EF4-FFF2-40B4-BE49-F238E27FC236}">
                <a16:creationId xmlns:a16="http://schemas.microsoft.com/office/drawing/2014/main" id="{B0733230-4CD2-69FC-8D7F-154E636416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0967" y="1679111"/>
            <a:ext cx="2051587" cy="1363368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E21482-3531-34F7-BE37-2D612810C599}"/>
              </a:ext>
            </a:extLst>
          </p:cNvPr>
          <p:cNvCxnSpPr>
            <a:cxnSpLocks/>
            <a:stCxn id="33" idx="3"/>
            <a:endCxn id="5" idx="1"/>
          </p:cNvCxnSpPr>
          <p:nvPr/>
        </p:nvCxnSpPr>
        <p:spPr>
          <a:xfrm>
            <a:off x="8372554" y="2360795"/>
            <a:ext cx="756000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34F4FC7-D946-1DBD-9980-E0990A921FAB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>
            <a:off x="5562665" y="2360795"/>
            <a:ext cx="756000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6D497EB-4792-E5D7-5A68-7A998117688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6987275" y="4658372"/>
            <a:ext cx="756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5909D63-1166-97E5-0042-222E6773A8DC}"/>
              </a:ext>
            </a:extLst>
          </p:cNvPr>
          <p:cNvSpPr txBox="1"/>
          <p:nvPr/>
        </p:nvSpPr>
        <p:spPr>
          <a:xfrm>
            <a:off x="735655" y="3045670"/>
            <a:ext cx="18363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 Input </a:t>
            </a:r>
            <a:r>
              <a:rPr lang="en-GB" sz="1400" err="1">
                <a:solidFill>
                  <a:schemeClr val="bg1"/>
                </a:solidFill>
              </a:rPr>
              <a:t>regiune</a:t>
            </a:r>
            <a:r>
              <a:rPr lang="en-GB" sz="1400">
                <a:solidFill>
                  <a:schemeClr val="bg1"/>
                </a:solidFill>
              </a:rPr>
              <a:t> text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F19861-F54C-01B7-4530-76EE7345E160}"/>
              </a:ext>
            </a:extLst>
          </p:cNvPr>
          <p:cNvSpPr txBox="1"/>
          <p:nvPr/>
        </p:nvSpPr>
        <p:spPr>
          <a:xfrm>
            <a:off x="3839531" y="3045485"/>
            <a:ext cx="14443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2. </a:t>
            </a:r>
            <a:r>
              <a:rPr lang="en-GB" sz="1400" err="1">
                <a:solidFill>
                  <a:schemeClr val="bg1"/>
                </a:solidFill>
              </a:rPr>
              <a:t>Linii</a:t>
            </a:r>
            <a:r>
              <a:rPr lang="en-GB" sz="1400">
                <a:solidFill>
                  <a:schemeClr val="bg1"/>
                </a:solidFill>
              </a:rPr>
              <a:t> Hough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1F5152-362A-00E7-10C2-E66EA6748180}"/>
              </a:ext>
            </a:extLst>
          </p:cNvPr>
          <p:cNvSpPr txBox="1"/>
          <p:nvPr/>
        </p:nvSpPr>
        <p:spPr>
          <a:xfrm>
            <a:off x="6389040" y="3045600"/>
            <a:ext cx="19523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3. </a:t>
            </a:r>
            <a:r>
              <a:rPr lang="en-GB" sz="1400" err="1">
                <a:solidFill>
                  <a:schemeClr val="bg1"/>
                </a:solidFill>
              </a:rPr>
              <a:t>Linii</a:t>
            </a:r>
            <a:r>
              <a:rPr lang="en-GB" sz="1400">
                <a:solidFill>
                  <a:schemeClr val="bg1"/>
                </a:solidFill>
              </a:rPr>
              <a:t> de </a:t>
            </a:r>
            <a:r>
              <a:rPr lang="en-GB" sz="1400" err="1">
                <a:solidFill>
                  <a:schemeClr val="bg1"/>
                </a:solidFill>
              </a:rPr>
              <a:t>compara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err="1">
                <a:solidFill>
                  <a:schemeClr val="bg1"/>
                </a:solidFill>
              </a:rPr>
              <a:t>ie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BB5B06-B6E1-8C1C-4BA1-7DF913493130}"/>
              </a:ext>
            </a:extLst>
          </p:cNvPr>
          <p:cNvSpPr txBox="1"/>
          <p:nvPr/>
        </p:nvSpPr>
        <p:spPr>
          <a:xfrm>
            <a:off x="9079935" y="3045600"/>
            <a:ext cx="21400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4. </a:t>
            </a:r>
            <a:r>
              <a:rPr lang="en-GB" sz="1400" err="1">
                <a:solidFill>
                  <a:schemeClr val="bg1"/>
                </a:solidFill>
              </a:rPr>
              <a:t>Clasificare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linii</a:t>
            </a:r>
            <a:r>
              <a:rPr lang="en-GB" sz="1400">
                <a:solidFill>
                  <a:schemeClr val="bg1"/>
                </a:solidFill>
              </a:rPr>
              <a:t> Hough</a:t>
            </a:r>
          </a:p>
        </p:txBody>
      </p:sp>
      <p:cxnSp>
        <p:nvCxnSpPr>
          <p:cNvPr id="14" name="Straight Arrow Connector 35">
            <a:extLst>
              <a:ext uri="{FF2B5EF4-FFF2-40B4-BE49-F238E27FC236}">
                <a16:creationId xmlns:a16="http://schemas.microsoft.com/office/drawing/2014/main" id="{87ED4EE8-AB7E-6B50-720A-12F06EFCAA4B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H="1">
            <a:off x="2096950" y="2363003"/>
            <a:ext cx="9089264" cy="2296241"/>
          </a:xfrm>
          <a:prstGeom prst="bentConnector5">
            <a:avLst>
              <a:gd name="adj1" fmla="val -3597"/>
              <a:gd name="adj2" fmla="val 55950"/>
              <a:gd name="adj3" fmla="val 106517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hlinkClick r:id="rId10" action="ppaction://hlinksldjump"/>
            <a:extLst>
              <a:ext uri="{FF2B5EF4-FFF2-40B4-BE49-F238E27FC236}">
                <a16:creationId xmlns:a16="http://schemas.microsoft.com/office/drawing/2014/main" id="{B9D10CED-1827-7153-4C1E-B2385B77AAC0}"/>
              </a:ext>
            </a:extLst>
          </p:cNvPr>
          <p:cNvSpPr txBox="1"/>
          <p:nvPr/>
        </p:nvSpPr>
        <p:spPr>
          <a:xfrm>
            <a:off x="4760" y="6429821"/>
            <a:ext cx="1222031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i="0" dirty="0">
                <a:solidFill>
                  <a:schemeClr val="bg1"/>
                </a:solidFill>
                <a:effectLst/>
                <a:latin typeface="Avenir Next LT Pro"/>
              </a:rPr>
              <a:t>ÎNAPOI</a:t>
            </a:r>
            <a:endParaRPr lang="en-GB" sz="2200" b="1" dirty="0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1305747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B9E01E-2ED2-F7EE-D13C-D392F860DBC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Binarizarea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numărului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înmatriculare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</p:txBody>
      </p:sp>
      <p:pic>
        <p:nvPicPr>
          <p:cNvPr id="2" name="Picture 1" descr="A number on a white surface&#10;&#10;Description automatically generated">
            <a:extLst>
              <a:ext uri="{FF2B5EF4-FFF2-40B4-BE49-F238E27FC236}">
                <a16:creationId xmlns:a16="http://schemas.microsoft.com/office/drawing/2014/main" id="{939F2B6B-633D-3FB9-89A9-D07224D6E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00" y="1677600"/>
            <a:ext cx="2732158" cy="636056"/>
          </a:xfrm>
          <a:prstGeom prst="rect">
            <a:avLst/>
          </a:prstGeom>
        </p:spPr>
      </p:pic>
      <p:pic>
        <p:nvPicPr>
          <p:cNvPr id="3" name="Picture 2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A15268C0-EB7D-CC41-9A03-4B403DE09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854" y="4038857"/>
            <a:ext cx="2774858" cy="646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DB88F2-4246-DD8C-C670-A08DFC4B2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603" y="1677600"/>
            <a:ext cx="2729060" cy="635747"/>
          </a:xfrm>
          <a:prstGeom prst="rect">
            <a:avLst/>
          </a:prstGeom>
        </p:spPr>
      </p:pic>
      <p:pic>
        <p:nvPicPr>
          <p:cNvPr id="8" name="Picture 7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A47424B0-C859-26E0-1677-CB4DB3F03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347" y="4039200"/>
            <a:ext cx="3511828" cy="63597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4FF0D8-3A38-F00A-1813-5741DFE5CFC2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4824712" y="4357190"/>
            <a:ext cx="1867635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DB7B727-08C5-E51B-4319-50B6EDD7D6A3}"/>
              </a:ext>
            </a:extLst>
          </p:cNvPr>
          <p:cNvSpPr txBox="1"/>
          <p:nvPr/>
        </p:nvSpPr>
        <p:spPr>
          <a:xfrm>
            <a:off x="891045" y="2313023"/>
            <a:ext cx="23420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1. Input imagine </a:t>
            </a:r>
            <a:r>
              <a:rPr lang="en-GB" sz="1400" dirty="0" err="1">
                <a:solidFill>
                  <a:schemeClr val="bg1"/>
                </a:solidFill>
              </a:rPr>
              <a:t>rectificat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C61EE5-EB7C-4FD6-E44F-08B968F22BA2}"/>
              </a:ext>
            </a:extLst>
          </p:cNvPr>
          <p:cNvSpPr txBox="1"/>
          <p:nvPr/>
        </p:nvSpPr>
        <p:spPr>
          <a:xfrm>
            <a:off x="4824492" y="2314800"/>
            <a:ext cx="21874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 </a:t>
            </a:r>
            <a:r>
              <a:rPr lang="en-GB" sz="1400" err="1">
                <a:solidFill>
                  <a:schemeClr val="bg1"/>
                </a:solidFill>
              </a:rPr>
              <a:t>Rectificarea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binarizat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endParaRPr lang="en-GB" sz="14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75BAB3-DB46-0A1F-E8B6-C5DF66DC29C2}"/>
              </a:ext>
            </a:extLst>
          </p:cNvPr>
          <p:cNvSpPr txBox="1"/>
          <p:nvPr/>
        </p:nvSpPr>
        <p:spPr>
          <a:xfrm>
            <a:off x="8868326" y="2314800"/>
            <a:ext cx="18891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 </a:t>
            </a:r>
            <a:r>
              <a:rPr lang="en-GB" sz="1400" err="1">
                <a:solidFill>
                  <a:schemeClr val="bg1"/>
                </a:solidFill>
              </a:rPr>
              <a:t>Eliminare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zgomot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52E05D-2066-C7D6-7409-6374CD81A50A}"/>
              </a:ext>
            </a:extLst>
          </p:cNvPr>
          <p:cNvSpPr txBox="1"/>
          <p:nvPr/>
        </p:nvSpPr>
        <p:spPr>
          <a:xfrm>
            <a:off x="6999723" y="4683600"/>
            <a:ext cx="28941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5. Output </a:t>
            </a:r>
            <a:r>
              <a:rPr lang="en-GB" sz="1400" err="1">
                <a:solidFill>
                  <a:schemeClr val="bg1"/>
                </a:solidFill>
              </a:rPr>
              <a:t>spațiere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intre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caractere</a:t>
            </a:r>
            <a:endParaRPr lang="en-GB" sz="140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96252FD-D0A6-2404-F7B6-161E2B04BD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7579" y="1677600"/>
            <a:ext cx="2730386" cy="63605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72DD00-FE9B-0641-D5AE-1F09D06AA3B8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>
          <a:xfrm>
            <a:off x="3423358" y="1995628"/>
            <a:ext cx="1144221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DADA87-ABED-EC43-2B1E-933E1C20014E}"/>
              </a:ext>
            </a:extLst>
          </p:cNvPr>
          <p:cNvCxnSpPr>
            <a:cxnSpLocks/>
            <a:stCxn id="25" idx="3"/>
            <a:endCxn id="7" idx="1"/>
          </p:cNvCxnSpPr>
          <p:nvPr/>
        </p:nvCxnSpPr>
        <p:spPr>
          <a:xfrm flipV="1">
            <a:off x="7297965" y="1995474"/>
            <a:ext cx="1149638" cy="154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521B033-BF1D-33D5-BA15-C82A86F0D1F1}"/>
              </a:ext>
            </a:extLst>
          </p:cNvPr>
          <p:cNvSpPr txBox="1"/>
          <p:nvPr/>
        </p:nvSpPr>
        <p:spPr>
          <a:xfrm>
            <a:off x="2142827" y="4681784"/>
            <a:ext cx="25960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4. Bounding box-</a:t>
            </a:r>
            <a:r>
              <a:rPr lang="en-GB" sz="1400" err="1">
                <a:solidFill>
                  <a:schemeClr val="bg1"/>
                </a:solidFill>
              </a:rPr>
              <a:t>uri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caractere</a:t>
            </a:r>
          </a:p>
        </p:txBody>
      </p:sp>
      <p:cxnSp>
        <p:nvCxnSpPr>
          <p:cNvPr id="18" name="Straight Arrow Connector 35">
            <a:extLst>
              <a:ext uri="{FF2B5EF4-FFF2-40B4-BE49-F238E27FC236}">
                <a16:creationId xmlns:a16="http://schemas.microsoft.com/office/drawing/2014/main" id="{409C242D-3C99-121F-9956-D8E8FA55C37E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H="1">
            <a:off x="2049854" y="1995474"/>
            <a:ext cx="9126809" cy="2366591"/>
          </a:xfrm>
          <a:prstGeom prst="bentConnector5">
            <a:avLst>
              <a:gd name="adj1" fmla="val -2505"/>
              <a:gd name="adj2" fmla="val 49887"/>
              <a:gd name="adj3" fmla="val 108107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hlinkClick r:id="rId8" action="ppaction://hlinksldjump"/>
            <a:extLst>
              <a:ext uri="{FF2B5EF4-FFF2-40B4-BE49-F238E27FC236}">
                <a16:creationId xmlns:a16="http://schemas.microsoft.com/office/drawing/2014/main" id="{ADA4EE0A-0242-77E4-3118-0D22EE7C664F}"/>
              </a:ext>
            </a:extLst>
          </p:cNvPr>
          <p:cNvSpPr txBox="1"/>
          <p:nvPr/>
        </p:nvSpPr>
        <p:spPr>
          <a:xfrm>
            <a:off x="4760" y="6429821"/>
            <a:ext cx="1222031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i="0" dirty="0">
                <a:solidFill>
                  <a:schemeClr val="bg1"/>
                </a:solidFill>
                <a:effectLst/>
                <a:latin typeface="Avenir Next LT Pro"/>
              </a:rPr>
              <a:t>ÎNAPOI</a:t>
            </a:r>
            <a:endParaRPr lang="en-GB" sz="2200" b="1" dirty="0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3686759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B9E01E-2ED2-F7EE-D13C-D392F860DBC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Recunoaștere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text</a:t>
            </a:r>
            <a:endParaRPr lang="en-US" sz="4000" b="1">
              <a:solidFill>
                <a:schemeClr val="bg1"/>
              </a:solidFill>
            </a:endParaRPr>
          </a:p>
        </p:txBody>
      </p:sp>
      <p:pic>
        <p:nvPicPr>
          <p:cNvPr id="2" name="Picture 1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4A542CDA-AD21-C2E6-7AE6-CA8CDF8A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00" y="1677361"/>
            <a:ext cx="4482841" cy="820546"/>
          </a:xfrm>
          <a:prstGeom prst="rect">
            <a:avLst/>
          </a:prstGeom>
        </p:spPr>
      </p:pic>
      <p:pic>
        <p:nvPicPr>
          <p:cNvPr id="3" name="Picture 2" descr="A black and red rectangle with white numbers&#10;&#10;Description automatically generated">
            <a:extLst>
              <a:ext uri="{FF2B5EF4-FFF2-40B4-BE49-F238E27FC236}">
                <a16:creationId xmlns:a16="http://schemas.microsoft.com/office/drawing/2014/main" id="{2FB256E5-2F38-BD5B-3993-16FBA510C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499" y="1677686"/>
            <a:ext cx="4538545" cy="820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8DC38E-F09B-022F-53BD-E0A83ADC903E}"/>
              </a:ext>
            </a:extLst>
          </p:cNvPr>
          <p:cNvSpPr txBox="1"/>
          <p:nvPr/>
        </p:nvSpPr>
        <p:spPr>
          <a:xfrm>
            <a:off x="6651223" y="3977663"/>
            <a:ext cx="317793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>
                <a:solidFill>
                  <a:schemeClr val="bg1"/>
                </a:solidFill>
              </a:rPr>
              <a:t>CT 36 NLA</a:t>
            </a:r>
          </a:p>
        </p:txBody>
      </p:sp>
      <p:pic>
        <p:nvPicPr>
          <p:cNvPr id="11" name="Picture 10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1A3E5608-8DA7-02D6-1191-F6B43D8EA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632" y="3949155"/>
            <a:ext cx="4481243" cy="83114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0E7670-AFB4-31AC-07A1-DEEB6A3F7F3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5174041" y="2087634"/>
            <a:ext cx="1474458" cy="32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8B2937-1D35-8976-B96F-54AA288DAF74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815875" y="4364256"/>
            <a:ext cx="919237" cy="47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4BEB7A2-7C5B-303A-3D8B-6BAB3566FC65}"/>
              </a:ext>
            </a:extLst>
          </p:cNvPr>
          <p:cNvSpPr txBox="1"/>
          <p:nvPr/>
        </p:nvSpPr>
        <p:spPr>
          <a:xfrm>
            <a:off x="1395088" y="2496484"/>
            <a:ext cx="28831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 Input imagine </a:t>
            </a:r>
            <a:r>
              <a:rPr lang="en-GB" sz="1400" err="1">
                <a:solidFill>
                  <a:schemeClr val="bg1"/>
                </a:solidFill>
              </a:rPr>
              <a:t>binar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rectificat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B009CA-C8B8-7A2A-CB03-621C54D5C587}"/>
              </a:ext>
            </a:extLst>
          </p:cNvPr>
          <p:cNvSpPr txBox="1"/>
          <p:nvPr/>
        </p:nvSpPr>
        <p:spPr>
          <a:xfrm>
            <a:off x="7540487" y="2498400"/>
            <a:ext cx="27616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 </a:t>
            </a:r>
            <a:r>
              <a:rPr lang="en-GB" sz="1400" err="1">
                <a:solidFill>
                  <a:schemeClr val="bg1"/>
                </a:solidFill>
              </a:rPr>
              <a:t>Diferen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err="1">
                <a:solidFill>
                  <a:schemeClr val="bg1"/>
                </a:solidFill>
              </a:rPr>
              <a:t>iere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intre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cifre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si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litere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A20F44-DD47-DD7C-9E1D-59FFFFBE63A3}"/>
              </a:ext>
            </a:extLst>
          </p:cNvPr>
          <p:cNvSpPr txBox="1"/>
          <p:nvPr/>
        </p:nvSpPr>
        <p:spPr>
          <a:xfrm>
            <a:off x="2419870" y="4785921"/>
            <a:ext cx="23060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FFFFFF"/>
                </a:solidFill>
              </a:rPr>
              <a:t>13. Input-</a:t>
            </a:r>
            <a:r>
              <a:rPr lang="en-GB" sz="1400" err="1">
                <a:solidFill>
                  <a:srgbClr val="FFFFFF"/>
                </a:solidFill>
              </a:rPr>
              <a:t>uri</a:t>
            </a:r>
            <a:r>
              <a:rPr lang="en-GB" sz="1400">
                <a:solidFill>
                  <a:srgbClr val="FFFFFF"/>
                </a:solidFill>
              </a:rPr>
              <a:t> model OCR</a:t>
            </a:r>
          </a:p>
        </p:txBody>
      </p:sp>
      <p:sp>
        <p:nvSpPr>
          <p:cNvPr id="26" name="TextBox 55">
            <a:extLst>
              <a:ext uri="{FF2B5EF4-FFF2-40B4-BE49-F238E27FC236}">
                <a16:creationId xmlns:a16="http://schemas.microsoft.com/office/drawing/2014/main" id="{9A730E3E-5440-CC3B-1B0D-2DB560203D0C}"/>
              </a:ext>
            </a:extLst>
          </p:cNvPr>
          <p:cNvSpPr txBox="1"/>
          <p:nvPr/>
        </p:nvSpPr>
        <p:spPr>
          <a:xfrm>
            <a:off x="7092100" y="4784400"/>
            <a:ext cx="2296177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rgbClr val="FFFFFF"/>
                </a:solidFill>
              </a:rPr>
              <a:t>4. Output text </a:t>
            </a:r>
            <a:r>
              <a:rPr lang="en-GB" sz="1400" err="1">
                <a:solidFill>
                  <a:srgbClr val="FFFFFF"/>
                </a:solidFill>
              </a:rPr>
              <a:t>recunoscut</a:t>
            </a:r>
            <a:endParaRPr lang="en-US" err="1"/>
          </a:p>
        </p:txBody>
      </p:sp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8FD5CCE1-9FFF-42C3-9E42-DA8C945860E1}"/>
              </a:ext>
            </a:extLst>
          </p:cNvPr>
          <p:cNvSpPr txBox="1"/>
          <p:nvPr/>
        </p:nvSpPr>
        <p:spPr>
          <a:xfrm>
            <a:off x="4760" y="6429821"/>
            <a:ext cx="1222031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i="0" dirty="0">
                <a:solidFill>
                  <a:schemeClr val="bg1"/>
                </a:solidFill>
                <a:effectLst/>
                <a:latin typeface="Avenir Next LT Pro"/>
              </a:rPr>
              <a:t>ÎNAPOI</a:t>
            </a:r>
            <a:endParaRPr lang="en-GB" sz="2200" b="1" dirty="0">
              <a:solidFill>
                <a:schemeClr val="bg1"/>
              </a:solidFill>
              <a:latin typeface="Avenir Next LT Pro"/>
            </a:endParaRPr>
          </a:p>
        </p:txBody>
      </p:sp>
      <p:cxnSp>
        <p:nvCxnSpPr>
          <p:cNvPr id="21" name="Straight Arrow Connector 35">
            <a:extLst>
              <a:ext uri="{FF2B5EF4-FFF2-40B4-BE49-F238E27FC236}">
                <a16:creationId xmlns:a16="http://schemas.microsoft.com/office/drawing/2014/main" id="{06CC3D77-8C94-029F-74AA-9F4643071C37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H="1">
            <a:off x="1334632" y="2087960"/>
            <a:ext cx="9852412" cy="2276769"/>
          </a:xfrm>
          <a:prstGeom prst="bentConnector5">
            <a:avLst>
              <a:gd name="adj1" fmla="val -3019"/>
              <a:gd name="adj2" fmla="val 49884"/>
              <a:gd name="adj3" fmla="val 104017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440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DD954ED-2683-BD85-3428-41631E8DA9CE}"/>
              </a:ext>
            </a:extLst>
          </p:cNvPr>
          <p:cNvSpPr txBox="1"/>
          <p:nvPr/>
        </p:nvSpPr>
        <p:spPr>
          <a:xfrm>
            <a:off x="694177" y="1685872"/>
            <a:ext cx="8828838" cy="42822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Arial"/>
              <a:buChar char="•"/>
            </a:pP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Motivarea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temei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alese</a:t>
            </a:r>
            <a:endParaRPr lang="en-GB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Arial"/>
              <a:buChar char="•"/>
            </a:pP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Tehnologii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folosite</a:t>
            </a:r>
            <a:endParaRPr lang="en-GB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Arial"/>
              <a:buChar char="•"/>
            </a:pP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Detecție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recunoaștere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Arial"/>
              <a:buChar char="•"/>
            </a:pP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Dificultăți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întâmpinate</a:t>
            </a:r>
            <a:endParaRPr lang="en-GB" sz="28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Arial"/>
              <a:buChar char="•"/>
            </a:pP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Q&amp;A</a:t>
            </a: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Arial"/>
              <a:buChar char="•"/>
            </a:pPr>
            <a:r>
              <a:rPr lang="en-GB" sz="2800" dirty="0" err="1">
                <a:solidFill>
                  <a:schemeClr val="bg1"/>
                </a:solidFill>
              </a:rPr>
              <a:t>Bibliografie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F50B21-424B-79F0-47BB-BDD108D2928C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Cuprins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730481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6" name="Freeform: Shape 6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7" name="Freeform: Shape 6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8" name="Freeform: Shape 6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06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08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23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73949BDC-CBFF-EAA9-6445-BC2B2B04C098}"/>
              </a:ext>
            </a:extLst>
          </p:cNvPr>
          <p:cNvSpPr txBox="1"/>
          <p:nvPr/>
        </p:nvSpPr>
        <p:spPr>
          <a:xfrm>
            <a:off x="6988213" y="1676769"/>
            <a:ext cx="4200875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b="1" dirty="0" err="1">
                <a:solidFill>
                  <a:srgbClr val="56779B"/>
                </a:solidFill>
              </a:rPr>
              <a:t>Selectarea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temei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s-a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facut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pe baza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urmatoarelor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criterii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dirty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realizarea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unei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soluții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practice pentru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gestionarea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accesului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vehiculelor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într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-o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parcare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auto</a:t>
            </a:r>
          </a:p>
          <a:p>
            <a:pPr marL="342900" indent="-342900">
              <a:buFont typeface="Arial"/>
              <a:buChar char="•"/>
            </a:pPr>
            <a:endParaRPr lang="en-GB" sz="2200" b="1" dirty="0">
              <a:solidFill>
                <a:srgbClr val="56779B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utilizarea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cunoștințelor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preexistente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din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domeniul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procesării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de imagine</a:t>
            </a:r>
          </a:p>
          <a:p>
            <a:pPr marL="285750" indent="-285750">
              <a:buFont typeface="Arial"/>
              <a:buChar char="•"/>
            </a:pPr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disponibilitatea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resurselor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educaționale</a:t>
            </a:r>
            <a:endParaRPr lang="en-GB" sz="2200" b="1" dirty="0">
              <a:solidFill>
                <a:srgbClr val="56779B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C0170C-05C4-2476-6975-05A17A05E6D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Motivarea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temei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alese</a:t>
            </a:r>
            <a:endParaRPr lang="en-GB" sz="4000" err="1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4828F7-804A-82DC-9EEE-CEF2B3A8B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8" y="2211457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4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0544CB4-EED5-D865-3A57-7511352EC24E}"/>
              </a:ext>
            </a:extLst>
          </p:cNvPr>
          <p:cNvGrpSpPr/>
          <p:nvPr/>
        </p:nvGrpSpPr>
        <p:grpSpPr>
          <a:xfrm>
            <a:off x="1359872" y="2008281"/>
            <a:ext cx="1558246" cy="1673826"/>
            <a:chOff x="5773722" y="2382091"/>
            <a:chExt cx="1406996" cy="1489348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73E9B91-DE02-D83E-7FDE-AA783C3D04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370" b="90870" l="10000" r="90000">
                          <a14:foregroundMark x1="48261" y1="8478" x2="48261" y2="8478"/>
                          <a14:foregroundMark x1="49891" y1="90870" x2="49891" y2="90870"/>
                          <a14:foregroundMark x1="53261" y1="74348" x2="53261" y2="74348"/>
                          <a14:foregroundMark x1="62500" y1="64674" x2="53478" y2="66957"/>
                          <a14:foregroundMark x1="53478" y1="66957" x2="33043" y2="52065"/>
                          <a14:foregroundMark x1="33043" y1="52065" x2="45543" y2="29891"/>
                          <a14:foregroundMark x1="45543" y1="29891" x2="62065" y2="32283"/>
                          <a14:foregroundMark x1="62065" y1="32283" x2="64674" y2="35000"/>
                          <a14:foregroundMark x1="60652" y1="37609" x2="40000" y2="31739"/>
                          <a14:foregroundMark x1="40000" y1="31739" x2="31413" y2="58261"/>
                          <a14:foregroundMark x1="31413" y1="58261" x2="44022" y2="72391"/>
                          <a14:foregroundMark x1="44022" y1="72391" x2="63913" y2="73152"/>
                          <a14:foregroundMark x1="63913" y1="73152" x2="66087" y2="62500"/>
                          <a14:foregroundMark x1="66087" y1="62500" x2="65435" y2="61304"/>
                          <a14:foregroundMark x1="69022" y1="65761" x2="64130" y2="73043"/>
                          <a14:foregroundMark x1="64130" y1="73043" x2="44348" y2="76522"/>
                          <a14:foregroundMark x1="44348" y1="76522" x2="27174" y2="63043"/>
                          <a14:foregroundMark x1="27174" y1="63043" x2="27609" y2="40761"/>
                          <a14:foregroundMark x1="27609" y1="40761" x2="42283" y2="28261"/>
                          <a14:foregroundMark x1="42283" y1="28261" x2="60870" y2="30109"/>
                          <a14:foregroundMark x1="60870" y1="30109" x2="67609" y2="37283"/>
                          <a14:foregroundMark x1="67609" y1="37283" x2="64457" y2="40543"/>
                          <a14:foregroundMark x1="65978" y1="51848" x2="80326" y2="51304"/>
                          <a14:foregroundMark x1="64130" y1="47717" x2="84022" y2="51196"/>
                          <a14:foregroundMark x1="65109" y1="32500" x2="58696" y2="28370"/>
                          <a14:foregroundMark x1="58696" y1="28370" x2="48696" y2="28478"/>
                          <a14:foregroundMark x1="48696" y1="28478" x2="32174" y2="34348"/>
                          <a14:foregroundMark x1="32174" y1="34348" x2="29022" y2="40000"/>
                          <a14:foregroundMark x1="71522" y1="34348" x2="62500" y2="28152"/>
                          <a14:foregroundMark x1="62500" y1="28152" x2="44457" y2="24783"/>
                          <a14:foregroundMark x1="44457" y1="24783" x2="31848" y2="27826"/>
                          <a14:foregroundMark x1="31848" y1="27826" x2="36630" y2="29130"/>
                        </a14:backgroundRemoval>
                      </a14:imgEffect>
                    </a14:imgLayer>
                  </a14:imgProps>
                </a:ext>
              </a:extLst>
            </a:blip>
            <a:srcRect l="10164" t="5888" r="10197" b="5006"/>
            <a:stretch/>
          </p:blipFill>
          <p:spPr>
            <a:xfrm>
              <a:off x="6096000" y="2382091"/>
              <a:ext cx="774701" cy="866775"/>
            </a:xfrm>
            <a:prstGeom prst="rect">
              <a:avLst/>
            </a:prstGeom>
          </p:spPr>
        </p:pic>
        <p:sp>
          <p:nvSpPr>
            <p:cNvPr id="46" name="TextBox 27">
              <a:extLst>
                <a:ext uri="{FF2B5EF4-FFF2-40B4-BE49-F238E27FC236}">
                  <a16:creationId xmlns:a16="http://schemas.microsoft.com/office/drawing/2014/main" id="{A76C8E7D-1F85-462B-DDDC-7F06FA9A1D35}"/>
                </a:ext>
              </a:extLst>
            </p:cNvPr>
            <p:cNvSpPr txBox="1"/>
            <p:nvPr/>
          </p:nvSpPr>
          <p:spPr>
            <a:xfrm>
              <a:off x="5773722" y="3351114"/>
              <a:ext cx="1406996" cy="52032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C++ Language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E84F847-FB1A-C37E-94B6-13A5837D62DB}"/>
              </a:ext>
            </a:extLst>
          </p:cNvPr>
          <p:cNvGrpSpPr/>
          <p:nvPr/>
        </p:nvGrpSpPr>
        <p:grpSpPr>
          <a:xfrm>
            <a:off x="3874159" y="2008279"/>
            <a:ext cx="1543868" cy="1423517"/>
            <a:chOff x="7324724" y="2382090"/>
            <a:chExt cx="1406996" cy="1266192"/>
          </a:xfrm>
        </p:grpSpPr>
        <p:pic>
          <p:nvPicPr>
            <p:cNvPr id="49" name="Picture 48" descr="A picture containing graphics, circle, symbol, clipart&#10;&#10;Description automatically generated">
              <a:extLst>
                <a:ext uri="{FF2B5EF4-FFF2-40B4-BE49-F238E27FC236}">
                  <a16:creationId xmlns:a16="http://schemas.microsoft.com/office/drawing/2014/main" id="{7F0A5D6A-495D-CE3A-0F4E-079FC4427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1828" y="2382090"/>
              <a:ext cx="932788" cy="866775"/>
            </a:xfrm>
            <a:prstGeom prst="rect">
              <a:avLst/>
            </a:prstGeom>
          </p:spPr>
        </p:pic>
        <p:sp>
          <p:nvSpPr>
            <p:cNvPr id="50" name="TextBox 28">
              <a:extLst>
                <a:ext uri="{FF2B5EF4-FFF2-40B4-BE49-F238E27FC236}">
                  <a16:creationId xmlns:a16="http://schemas.microsoft.com/office/drawing/2014/main" id="{B5769F83-4641-1638-4144-E5C0782910B2}"/>
                </a:ext>
              </a:extLst>
            </p:cNvPr>
            <p:cNvSpPr txBox="1"/>
            <p:nvPr/>
          </p:nvSpPr>
          <p:spPr>
            <a:xfrm>
              <a:off x="7324724" y="3347145"/>
              <a:ext cx="1406996" cy="30113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OpenCV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67E7B3-D034-7111-4A2B-EE7D8E99D705}"/>
              </a:ext>
            </a:extLst>
          </p:cNvPr>
          <p:cNvGrpSpPr/>
          <p:nvPr/>
        </p:nvGrpSpPr>
        <p:grpSpPr>
          <a:xfrm>
            <a:off x="9303815" y="2008278"/>
            <a:ext cx="1558244" cy="1451918"/>
            <a:chOff x="8915632" y="2382090"/>
            <a:chExt cx="1406996" cy="1279390"/>
          </a:xfrm>
        </p:grpSpPr>
        <p:pic>
          <p:nvPicPr>
            <p:cNvPr id="53" name="Picture 52" descr="A green rectangle with white letters on it&#10;&#10;Description automatically generated with medium confidence">
              <a:extLst>
                <a:ext uri="{FF2B5EF4-FFF2-40B4-BE49-F238E27FC236}">
                  <a16:creationId xmlns:a16="http://schemas.microsoft.com/office/drawing/2014/main" id="{BE860897-ECAE-2579-F86A-0504A5E6F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6800" r="93600">
                          <a14:foregroundMark x1="7600" y1="37333" x2="6800" y2="84533"/>
                          <a14:foregroundMark x1="93600" y1="69733" x2="91733" y2="20267"/>
                          <a14:foregroundMark x1="43600" y1="47200" x2="43600" y2="47200"/>
                          <a14:backgroundMark x1="33467" y1="33200" x2="33467" y2="33200"/>
                          <a14:backgroundMark x1="35467" y1="31467" x2="38133" y2="31467"/>
                          <a14:backgroundMark x1="40133" y1="31733" x2="51333" y2="42000"/>
                          <a14:backgroundMark x1="51067" y1="43867" x2="50800" y2="58933"/>
                          <a14:backgroundMark x1="48000" y1="71600" x2="49467" y2="60667"/>
                          <a14:backgroundMark x1="28267" y1="39467" x2="27733" y2="54000"/>
                          <a14:backgroundMark x1="28000" y1="60133" x2="36800" y2="63867"/>
                          <a14:backgroundMark x1="65867" y1="60133" x2="63467" y2="50133"/>
                          <a14:backgroundMark x1="72000" y1="66400" x2="65067" y2="63600"/>
                          <a14:backgroundMark x1="60667" y1="41333" x2="71733" y2="428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85743" y="2382090"/>
              <a:ext cx="866775" cy="866775"/>
            </a:xfrm>
            <a:prstGeom prst="rect">
              <a:avLst/>
            </a:prstGeom>
          </p:spPr>
        </p:pic>
        <p:sp>
          <p:nvSpPr>
            <p:cNvPr id="54" name="TextBox 29">
              <a:extLst>
                <a:ext uri="{FF2B5EF4-FFF2-40B4-BE49-F238E27FC236}">
                  <a16:creationId xmlns:a16="http://schemas.microsoft.com/office/drawing/2014/main" id="{4422BD43-785E-999A-9211-0BA16D66A542}"/>
                </a:ext>
              </a:extLst>
            </p:cNvPr>
            <p:cNvSpPr txBox="1"/>
            <p:nvPr/>
          </p:nvSpPr>
          <p:spPr>
            <a:xfrm>
              <a:off x="8915632" y="3353703"/>
              <a:ext cx="1406996" cy="30777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Qt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724AE49-869C-3FF8-61D7-08D0073BBF68}"/>
              </a:ext>
            </a:extLst>
          </p:cNvPr>
          <p:cNvGrpSpPr>
            <a:grpSpLocks noUngrp="1" noChangeAspect="1"/>
          </p:cNvGrpSpPr>
          <p:nvPr/>
        </p:nvGrpSpPr>
        <p:grpSpPr>
          <a:xfrm>
            <a:off x="6634656" y="2091349"/>
            <a:ext cx="1674942" cy="1274025"/>
            <a:chOff x="7324724" y="2736056"/>
            <a:chExt cx="1406996" cy="832247"/>
          </a:xfrm>
        </p:grpSpPr>
        <p:pic>
          <p:nvPicPr>
            <p:cNvPr id="57" name="Picture 56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EE8E7FD9-F1E0-A215-C522-989333862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9020" y="2736056"/>
              <a:ext cx="1226685" cy="411369"/>
            </a:xfrm>
            <a:prstGeom prst="rect">
              <a:avLst/>
            </a:prstGeom>
          </p:spPr>
        </p:pic>
        <p:sp>
          <p:nvSpPr>
            <p:cNvPr id="58" name="TextBox 28">
              <a:extLst>
                <a:ext uri="{FF2B5EF4-FFF2-40B4-BE49-F238E27FC236}">
                  <a16:creationId xmlns:a16="http://schemas.microsoft.com/office/drawing/2014/main" id="{D9804E2C-1C52-769D-64CE-D501691CD2C0}"/>
                </a:ext>
              </a:extLst>
            </p:cNvPr>
            <p:cNvSpPr txBox="1"/>
            <p:nvPr/>
          </p:nvSpPr>
          <p:spPr>
            <a:xfrm>
              <a:off x="7324724" y="3347145"/>
              <a:ext cx="1406996" cy="22115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Tesseract OCR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A95F0AA-469A-DB2A-BE7F-E1EAA9724F35}"/>
              </a:ext>
            </a:extLst>
          </p:cNvPr>
          <p:cNvGrpSpPr>
            <a:grpSpLocks noUngrp="1" noChangeAspect="1"/>
          </p:cNvGrpSpPr>
          <p:nvPr/>
        </p:nvGrpSpPr>
        <p:grpSpPr>
          <a:xfrm>
            <a:off x="2501478" y="4015823"/>
            <a:ext cx="1558244" cy="1434418"/>
            <a:chOff x="6512766" y="4188355"/>
            <a:chExt cx="1406996" cy="1263197"/>
          </a:xfrm>
        </p:grpSpPr>
        <p:pic>
          <p:nvPicPr>
            <p:cNvPr id="61" name="Picture 60" descr="Visual Studio logo">
              <a:extLst>
                <a:ext uri="{FF2B5EF4-FFF2-40B4-BE49-F238E27FC236}">
                  <a16:creationId xmlns:a16="http://schemas.microsoft.com/office/drawing/2014/main" id="{140CFE53-1857-A14C-3BE5-2F3F61C636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00" r="21900"/>
            <a:stretch/>
          </p:blipFill>
          <p:spPr bwMode="auto">
            <a:xfrm>
              <a:off x="6782877" y="4188355"/>
              <a:ext cx="86677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30">
              <a:extLst>
                <a:ext uri="{FF2B5EF4-FFF2-40B4-BE49-F238E27FC236}">
                  <a16:creationId xmlns:a16="http://schemas.microsoft.com/office/drawing/2014/main" id="{C337FA99-397F-D693-BA47-02BC6A2A0F0B}"/>
                </a:ext>
              </a:extLst>
            </p:cNvPr>
            <p:cNvSpPr txBox="1"/>
            <p:nvPr/>
          </p:nvSpPr>
          <p:spPr>
            <a:xfrm>
              <a:off x="6512766" y="5153410"/>
              <a:ext cx="1406996" cy="29814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Visual Studio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3B2646C-1556-C153-413E-D7C4F30187F3}"/>
              </a:ext>
            </a:extLst>
          </p:cNvPr>
          <p:cNvGrpSpPr/>
          <p:nvPr/>
        </p:nvGrpSpPr>
        <p:grpSpPr>
          <a:xfrm>
            <a:off x="7834751" y="4015827"/>
            <a:ext cx="1558244" cy="1441952"/>
            <a:chOff x="8136681" y="4188356"/>
            <a:chExt cx="1406996" cy="1269424"/>
          </a:xfrm>
        </p:grpSpPr>
        <p:pic>
          <p:nvPicPr>
            <p:cNvPr id="129" name="Picture 128" descr="A logo of a fox&#10;&#10;Description automatically generated">
              <a:extLst>
                <a:ext uri="{FF2B5EF4-FFF2-40B4-BE49-F238E27FC236}">
                  <a16:creationId xmlns:a16="http://schemas.microsoft.com/office/drawing/2014/main" id="{E069BDA0-F685-DD7C-F4F4-9B81101AB0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/>
            <a:srcRect/>
            <a:stretch/>
          </p:blipFill>
          <p:spPr bwMode="auto">
            <a:xfrm>
              <a:off x="8406792" y="4188356"/>
              <a:ext cx="86677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TextBox 31">
              <a:extLst>
                <a:ext uri="{FF2B5EF4-FFF2-40B4-BE49-F238E27FC236}">
                  <a16:creationId xmlns:a16="http://schemas.microsoft.com/office/drawing/2014/main" id="{0E720A8C-8D60-3DBB-0C3A-D51E0AF556D0}"/>
                </a:ext>
              </a:extLst>
            </p:cNvPr>
            <p:cNvSpPr txBox="1"/>
            <p:nvPr/>
          </p:nvSpPr>
          <p:spPr>
            <a:xfrm>
              <a:off x="8136681" y="5150003"/>
              <a:ext cx="1406996" cy="30777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GitLab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CA92FDB-F167-0124-1B99-EC14259F5AC1}"/>
              </a:ext>
            </a:extLst>
          </p:cNvPr>
          <p:cNvGrpSpPr/>
          <p:nvPr/>
        </p:nvGrpSpPr>
        <p:grpSpPr>
          <a:xfrm>
            <a:off x="5318712" y="4015823"/>
            <a:ext cx="1558244" cy="1430897"/>
            <a:chOff x="8136681" y="4188356"/>
            <a:chExt cx="1406996" cy="1259693"/>
          </a:xfrm>
        </p:grpSpPr>
        <p:pic>
          <p:nvPicPr>
            <p:cNvPr id="133" name="Picture 132" descr="CMake">
              <a:extLst>
                <a:ext uri="{FF2B5EF4-FFF2-40B4-BE49-F238E27FC236}">
                  <a16:creationId xmlns:a16="http://schemas.microsoft.com/office/drawing/2014/main" id="{3B4DEE21-9690-3DC5-2887-D4B57F97DC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07" r="21707"/>
            <a:stretch/>
          </p:blipFill>
          <p:spPr bwMode="auto">
            <a:xfrm>
              <a:off x="8406792" y="4188356"/>
              <a:ext cx="86677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TextBox 31">
              <a:extLst>
                <a:ext uri="{FF2B5EF4-FFF2-40B4-BE49-F238E27FC236}">
                  <a16:creationId xmlns:a16="http://schemas.microsoft.com/office/drawing/2014/main" id="{18CAA652-4FDA-0246-755C-70E60D354515}"/>
                </a:ext>
              </a:extLst>
            </p:cNvPr>
            <p:cNvSpPr txBox="1"/>
            <p:nvPr/>
          </p:nvSpPr>
          <p:spPr>
            <a:xfrm>
              <a:off x="8136681" y="5150003"/>
              <a:ext cx="1406996" cy="298046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 err="1">
                  <a:solidFill>
                    <a:srgbClr val="F3F3F0"/>
                  </a:solidFill>
                </a:rPr>
                <a:t>CMake</a:t>
              </a:r>
              <a:endParaRPr lang="en-US" sz="1600">
                <a:solidFill>
                  <a:srgbClr val="F3F3F0"/>
                </a:solidFill>
              </a:endParaRPr>
            </a:p>
          </p:txBody>
        </p: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10880F6-383C-7264-E25C-475F8C8A1655}"/>
              </a:ext>
            </a:extLst>
          </p:cNvPr>
          <p:cNvSpPr/>
          <p:nvPr/>
        </p:nvSpPr>
        <p:spPr>
          <a:xfrm>
            <a:off x="694881" y="1677315"/>
            <a:ext cx="10481094" cy="43563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48D61-DB0F-7C3C-B71E-A258FC6675A7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Tehnologii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folosite</a:t>
            </a:r>
            <a:endParaRPr lang="en-GB" sz="400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730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B86B7B5-86F2-774B-ACDD-0BD65710998F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Detecție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recunoaștere</a:t>
            </a:r>
            <a:endParaRPr lang="en-US" sz="4000" b="1" err="1">
              <a:solidFill>
                <a:schemeClr val="bg1"/>
              </a:solidFill>
            </a:endParaRPr>
          </a:p>
        </p:txBody>
      </p:sp>
      <p:pic>
        <p:nvPicPr>
          <p:cNvPr id="7" name="Picture 6" descr="A black car parked on the street&#10;&#10;Description automatically generated">
            <a:extLst>
              <a:ext uri="{FF2B5EF4-FFF2-40B4-BE49-F238E27FC236}">
                <a16:creationId xmlns:a16="http://schemas.microsoft.com/office/drawing/2014/main" id="{9B0F53E2-A58F-67A5-192F-E8C8E087E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85" y="1676947"/>
            <a:ext cx="1826592" cy="1373809"/>
          </a:xfrm>
          <a:prstGeom prst="rect">
            <a:avLst/>
          </a:prstGeom>
        </p:spPr>
      </p:pic>
      <p:pic>
        <p:nvPicPr>
          <p:cNvPr id="114" name="Picture 113" descr="A close up of a car&#10;&#10;Description automatically generated">
            <a:extLst>
              <a:ext uri="{FF2B5EF4-FFF2-40B4-BE49-F238E27FC236}">
                <a16:creationId xmlns:a16="http://schemas.microsoft.com/office/drawing/2014/main" id="{43991F3C-EBC6-A84C-2BEB-F38EBE1F8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806" y="1677600"/>
            <a:ext cx="3290957" cy="1372577"/>
          </a:xfrm>
          <a:prstGeom prst="rect">
            <a:avLst/>
          </a:prstGeom>
        </p:spPr>
      </p:pic>
      <p:pic>
        <p:nvPicPr>
          <p:cNvPr id="116" name="Picture 115" descr="A black background with red and green rectangles&#10;&#10;Description automatically generated">
            <a:extLst>
              <a:ext uri="{FF2B5EF4-FFF2-40B4-BE49-F238E27FC236}">
                <a16:creationId xmlns:a16="http://schemas.microsoft.com/office/drawing/2014/main" id="{B4FA1B43-8F95-E37C-9C2A-D12967E2B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1609" y="1677600"/>
            <a:ext cx="3279914" cy="1361534"/>
          </a:xfrm>
          <a:prstGeom prst="rect">
            <a:avLst/>
          </a:prstGeom>
        </p:spPr>
      </p:pic>
      <p:pic>
        <p:nvPicPr>
          <p:cNvPr id="118" name="Picture 117" descr="A license plate on a car&#10;&#10;Description automatically generated">
            <a:extLst>
              <a:ext uri="{FF2B5EF4-FFF2-40B4-BE49-F238E27FC236}">
                <a16:creationId xmlns:a16="http://schemas.microsoft.com/office/drawing/2014/main" id="{4DD7F9E3-9A0E-F4D6-DD93-EC37F70A0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23" y="4243998"/>
            <a:ext cx="2063336" cy="1371186"/>
          </a:xfrm>
          <a:prstGeom prst="rect">
            <a:avLst/>
          </a:prstGeom>
        </p:spPr>
      </p:pic>
      <p:pic>
        <p:nvPicPr>
          <p:cNvPr id="120" name="Picture 119" descr="A close up of a license plate&#10;&#10;Description automatically generated">
            <a:extLst>
              <a:ext uri="{FF2B5EF4-FFF2-40B4-BE49-F238E27FC236}">
                <a16:creationId xmlns:a16="http://schemas.microsoft.com/office/drawing/2014/main" id="{5E07C711-221D-5A0C-C42B-398DBB8731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3796" y="5211900"/>
            <a:ext cx="2063336" cy="1371186"/>
          </a:xfrm>
          <a:prstGeom prst="rect">
            <a:avLst/>
          </a:prstGeom>
        </p:spPr>
      </p:pic>
      <p:pic>
        <p:nvPicPr>
          <p:cNvPr id="122" name="Picture 121" descr="Close-up of a license plate&#10;&#10;Description automatically generated">
            <a:extLst>
              <a:ext uri="{FF2B5EF4-FFF2-40B4-BE49-F238E27FC236}">
                <a16:creationId xmlns:a16="http://schemas.microsoft.com/office/drawing/2014/main" id="{F7513D09-9B82-7CD0-CFF9-49C0592307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2296" y="3564490"/>
            <a:ext cx="2056710" cy="1371186"/>
          </a:xfrm>
          <a:prstGeom prst="rect">
            <a:avLst/>
          </a:prstGeom>
        </p:spPr>
      </p:pic>
      <p:pic>
        <p:nvPicPr>
          <p:cNvPr id="124" name="Picture 123" descr="A close-up of a license plate&#10;&#10;Description automatically generated">
            <a:extLst>
              <a:ext uri="{FF2B5EF4-FFF2-40B4-BE49-F238E27FC236}">
                <a16:creationId xmlns:a16="http://schemas.microsoft.com/office/drawing/2014/main" id="{FC6643E4-AFD6-37B6-D5DC-5D6AC71627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6057" y="4244400"/>
            <a:ext cx="2067754" cy="1371186"/>
          </a:xfrm>
          <a:prstGeom prst="rect">
            <a:avLst/>
          </a:prstGeom>
        </p:spPr>
      </p:pic>
      <p:pic>
        <p:nvPicPr>
          <p:cNvPr id="126" name="Picture 125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73B28BEF-F882-FAA3-4081-9313FDE1CA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26123" y="4244400"/>
            <a:ext cx="2056710" cy="1371186"/>
          </a:xfrm>
          <a:prstGeom prst="rect">
            <a:avLst/>
          </a:prstGeom>
        </p:spPr>
      </p:pic>
      <p:sp>
        <p:nvSpPr>
          <p:cNvPr id="130" name="TextBox 129">
            <a:hlinkClick r:id="rId12" action="ppaction://hlinksldjump"/>
            <a:extLst>
              <a:ext uri="{FF2B5EF4-FFF2-40B4-BE49-F238E27FC236}">
                <a16:creationId xmlns:a16="http://schemas.microsoft.com/office/drawing/2014/main" id="{C74BD055-BCF1-0DFC-77A9-0F86353EB16F}"/>
              </a:ext>
            </a:extLst>
          </p:cNvPr>
          <p:cNvSpPr txBox="1"/>
          <p:nvPr/>
        </p:nvSpPr>
        <p:spPr>
          <a:xfrm>
            <a:off x="4110966" y="3053599"/>
            <a:ext cx="219845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Decupare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err="1">
                <a:solidFill>
                  <a:schemeClr val="bg1"/>
                </a:solidFill>
              </a:rPr>
              <a:t>binarizare</a:t>
            </a:r>
          </a:p>
        </p:txBody>
      </p:sp>
      <p:sp>
        <p:nvSpPr>
          <p:cNvPr id="132" name="TextBox 131">
            <a:hlinkClick r:id="rId13" action="ppaction://hlinksldjump"/>
            <a:extLst>
              <a:ext uri="{FF2B5EF4-FFF2-40B4-BE49-F238E27FC236}">
                <a16:creationId xmlns:a16="http://schemas.microsoft.com/office/drawing/2014/main" id="{1E1CC43E-4E1F-3C3B-5847-3C5C1A5BF156}"/>
              </a:ext>
            </a:extLst>
          </p:cNvPr>
          <p:cNvSpPr txBox="1"/>
          <p:nvPr/>
        </p:nvSpPr>
        <p:spPr>
          <a:xfrm>
            <a:off x="8455157" y="3052800"/>
            <a:ext cx="21626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 </a:t>
            </a:r>
            <a:r>
              <a:rPr lang="en-GB" sz="1400" err="1">
                <a:solidFill>
                  <a:schemeClr val="bg1"/>
                </a:solidFill>
              </a:rPr>
              <a:t>Componente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conexe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134" name="TextBox 133">
            <a:hlinkClick r:id="rId13" action="ppaction://hlinksldjump"/>
            <a:extLst>
              <a:ext uri="{FF2B5EF4-FFF2-40B4-BE49-F238E27FC236}">
                <a16:creationId xmlns:a16="http://schemas.microsoft.com/office/drawing/2014/main" id="{DDEF2906-DC0C-100D-FA98-5F69182BAF52}"/>
              </a:ext>
            </a:extLst>
          </p:cNvPr>
          <p:cNvSpPr txBox="1"/>
          <p:nvPr/>
        </p:nvSpPr>
        <p:spPr>
          <a:xfrm>
            <a:off x="816981" y="5619713"/>
            <a:ext cx="18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4. </a:t>
            </a:r>
            <a:r>
              <a:rPr lang="en-GB" sz="1400" err="1">
                <a:solidFill>
                  <a:schemeClr val="bg1"/>
                </a:solidFill>
              </a:rPr>
              <a:t>Segmentare</a:t>
            </a:r>
            <a:r>
              <a:rPr lang="en-GB" sz="1400">
                <a:solidFill>
                  <a:schemeClr val="bg1"/>
                </a:solidFill>
              </a:rPr>
              <a:t> (ROI)</a:t>
            </a:r>
          </a:p>
        </p:txBody>
      </p:sp>
      <p:sp>
        <p:nvSpPr>
          <p:cNvPr id="136" name="TextBox 135">
            <a:hlinkClick r:id="rId2" action="ppaction://hlinksldjump"/>
            <a:extLst>
              <a:ext uri="{FF2B5EF4-FFF2-40B4-BE49-F238E27FC236}">
                <a16:creationId xmlns:a16="http://schemas.microsoft.com/office/drawing/2014/main" id="{59B04F0D-7B6D-917E-D3DB-802A50FBF89F}"/>
              </a:ext>
            </a:extLst>
          </p:cNvPr>
          <p:cNvSpPr txBox="1"/>
          <p:nvPr/>
        </p:nvSpPr>
        <p:spPr>
          <a:xfrm>
            <a:off x="3785017" y="4936895"/>
            <a:ext cx="16512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5.1. ROI </a:t>
            </a:r>
            <a:r>
              <a:rPr lang="en-GB" sz="1400" err="1">
                <a:solidFill>
                  <a:schemeClr val="bg1"/>
                </a:solidFill>
              </a:rPr>
              <a:t>binarizat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138" name="TextBox 137">
            <a:hlinkClick r:id="rId14" action="ppaction://hlinksldjump"/>
            <a:extLst>
              <a:ext uri="{FF2B5EF4-FFF2-40B4-BE49-F238E27FC236}">
                <a16:creationId xmlns:a16="http://schemas.microsoft.com/office/drawing/2014/main" id="{5118F541-D5F7-44FD-4C80-A46D778C4EB0}"/>
              </a:ext>
            </a:extLst>
          </p:cNvPr>
          <p:cNvSpPr txBox="1"/>
          <p:nvPr/>
        </p:nvSpPr>
        <p:spPr>
          <a:xfrm>
            <a:off x="3867842" y="6583086"/>
            <a:ext cx="1485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5.2. Edge Map</a:t>
            </a:r>
          </a:p>
        </p:txBody>
      </p:sp>
      <p:sp>
        <p:nvSpPr>
          <p:cNvPr id="140" name="TextBox 139">
            <a:hlinkClick r:id="rId2" action="ppaction://hlinksldjump"/>
            <a:extLst>
              <a:ext uri="{FF2B5EF4-FFF2-40B4-BE49-F238E27FC236}">
                <a16:creationId xmlns:a16="http://schemas.microsoft.com/office/drawing/2014/main" id="{47EF1957-4903-8A40-5C14-9404C0FE409C}"/>
              </a:ext>
            </a:extLst>
          </p:cNvPr>
          <p:cNvSpPr txBox="1"/>
          <p:nvPr/>
        </p:nvSpPr>
        <p:spPr>
          <a:xfrm>
            <a:off x="6383820" y="5619600"/>
            <a:ext cx="22725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6.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Corecție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ROI </a:t>
            </a:r>
            <a:r>
              <a:rPr lang="en-GB" sz="1400" err="1">
                <a:solidFill>
                  <a:schemeClr val="bg1"/>
                </a:solidFill>
              </a:rPr>
              <a:t>binarizat</a:t>
            </a:r>
          </a:p>
        </p:txBody>
      </p:sp>
      <p:sp>
        <p:nvSpPr>
          <p:cNvPr id="142" name="TextBox 141">
            <a:hlinkClick r:id="rId2" action="ppaction://hlinksldjump"/>
            <a:extLst>
              <a:ext uri="{FF2B5EF4-FFF2-40B4-BE49-F238E27FC236}">
                <a16:creationId xmlns:a16="http://schemas.microsoft.com/office/drawing/2014/main" id="{71EF286B-28BB-DEF0-5E50-CF659E5A652D}"/>
              </a:ext>
            </a:extLst>
          </p:cNvPr>
          <p:cNvSpPr txBox="1"/>
          <p:nvPr/>
        </p:nvSpPr>
        <p:spPr>
          <a:xfrm>
            <a:off x="9424222" y="5619600"/>
            <a:ext cx="1449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7. </a:t>
            </a:r>
            <a:r>
              <a:rPr lang="en-GB" sz="1400" err="1">
                <a:solidFill>
                  <a:schemeClr val="bg1"/>
                </a:solidFill>
              </a:rPr>
              <a:t>Regiune</a:t>
            </a:r>
            <a:r>
              <a:rPr lang="en-GB" sz="1400">
                <a:solidFill>
                  <a:schemeClr val="bg1"/>
                </a:solidFill>
              </a:rPr>
              <a:t> text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FAC799B8-CF76-6983-2242-31A414D870AD}"/>
              </a:ext>
            </a:extLst>
          </p:cNvPr>
          <p:cNvCxnSpPr>
            <a:cxnSpLocks/>
            <a:stCxn id="7" idx="3"/>
            <a:endCxn id="114" idx="1"/>
          </p:cNvCxnSpPr>
          <p:nvPr/>
        </p:nvCxnSpPr>
        <p:spPr>
          <a:xfrm>
            <a:off x="2518777" y="2363852"/>
            <a:ext cx="1044000" cy="3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BEA961B-61C7-EF32-A628-5E38DB72813F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6860763" y="2358367"/>
            <a:ext cx="1044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C621B6C-6D50-64AA-7032-6278BA5A29A0}"/>
              </a:ext>
            </a:extLst>
          </p:cNvPr>
          <p:cNvCxnSpPr>
            <a:cxnSpLocks/>
            <a:stCxn id="118" idx="3"/>
            <a:endCxn id="120" idx="1"/>
          </p:cNvCxnSpPr>
          <p:nvPr/>
        </p:nvCxnSpPr>
        <p:spPr>
          <a:xfrm>
            <a:off x="2756159" y="4929591"/>
            <a:ext cx="828000" cy="96790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89A5392D-A620-50A1-F1F2-CBAF0C1608B1}"/>
              </a:ext>
            </a:extLst>
          </p:cNvPr>
          <p:cNvCxnSpPr>
            <a:cxnSpLocks/>
            <a:stCxn id="118" idx="3"/>
            <a:endCxn id="122" idx="1"/>
          </p:cNvCxnSpPr>
          <p:nvPr/>
        </p:nvCxnSpPr>
        <p:spPr>
          <a:xfrm flipV="1">
            <a:off x="2756159" y="4250083"/>
            <a:ext cx="826137" cy="67950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6902DB-C0A4-57B8-FD26-7471DFBC5A9E}"/>
              </a:ext>
            </a:extLst>
          </p:cNvPr>
          <p:cNvCxnSpPr>
            <a:cxnSpLocks/>
            <a:stCxn id="122" idx="3"/>
            <a:endCxn id="124" idx="1"/>
          </p:cNvCxnSpPr>
          <p:nvPr/>
        </p:nvCxnSpPr>
        <p:spPr>
          <a:xfrm>
            <a:off x="5639006" y="4250083"/>
            <a:ext cx="828000" cy="67991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391F7F2-8264-9927-F4BF-C96A066A13F4}"/>
              </a:ext>
            </a:extLst>
          </p:cNvPr>
          <p:cNvCxnSpPr>
            <a:cxnSpLocks/>
            <a:stCxn id="120" idx="3"/>
            <a:endCxn id="124" idx="1"/>
          </p:cNvCxnSpPr>
          <p:nvPr/>
        </p:nvCxnSpPr>
        <p:spPr>
          <a:xfrm flipV="1">
            <a:off x="5657132" y="4929993"/>
            <a:ext cx="828925" cy="9675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948C2E3-0C73-DA5C-9E1E-92B6D9A56B9A}"/>
              </a:ext>
            </a:extLst>
          </p:cNvPr>
          <p:cNvCxnSpPr>
            <a:cxnSpLocks/>
            <a:stCxn id="124" idx="3"/>
            <a:endCxn id="126" idx="1"/>
          </p:cNvCxnSpPr>
          <p:nvPr/>
        </p:nvCxnSpPr>
        <p:spPr>
          <a:xfrm>
            <a:off x="8553811" y="4929993"/>
            <a:ext cx="57231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D54B9E-AA17-B9E8-51F2-CCBE0A6C8251}"/>
              </a:ext>
            </a:extLst>
          </p:cNvPr>
          <p:cNvCxnSpPr>
            <a:cxnSpLocks/>
            <a:stCxn id="126" idx="3"/>
          </p:cNvCxnSpPr>
          <p:nvPr/>
        </p:nvCxnSpPr>
        <p:spPr>
          <a:xfrm>
            <a:off x="11182833" y="4929993"/>
            <a:ext cx="984729" cy="6902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hlinkClick r:id="rId12" action="ppaction://hlinksldjump"/>
            <a:extLst>
              <a:ext uri="{FF2B5EF4-FFF2-40B4-BE49-F238E27FC236}">
                <a16:creationId xmlns:a16="http://schemas.microsoft.com/office/drawing/2014/main" id="{BCEF8DE4-A556-E523-F730-61FA3553895D}"/>
              </a:ext>
            </a:extLst>
          </p:cNvPr>
          <p:cNvSpPr txBox="1"/>
          <p:nvPr/>
        </p:nvSpPr>
        <p:spPr>
          <a:xfrm>
            <a:off x="1175179" y="3053849"/>
            <a:ext cx="8290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Input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838CBEE-1144-2489-844A-AAB4232B83CE}"/>
              </a:ext>
            </a:extLst>
          </p:cNvPr>
          <p:cNvCxnSpPr>
            <a:cxnSpLocks/>
            <a:stCxn id="116" idx="3"/>
            <a:endCxn id="118" idx="1"/>
          </p:cNvCxnSpPr>
          <p:nvPr/>
        </p:nvCxnSpPr>
        <p:spPr>
          <a:xfrm flipH="1">
            <a:off x="692823" y="2358367"/>
            <a:ext cx="10488700" cy="2571224"/>
          </a:xfrm>
          <a:prstGeom prst="bentConnector5">
            <a:avLst>
              <a:gd name="adj1" fmla="val -2179"/>
              <a:gd name="adj2" fmla="val 41608"/>
              <a:gd name="adj3" fmla="val 103116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85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white rectangle with green border&#10;&#10;Description automatically generated">
            <a:extLst>
              <a:ext uri="{FF2B5EF4-FFF2-40B4-BE49-F238E27FC236}">
                <a16:creationId xmlns:a16="http://schemas.microsoft.com/office/drawing/2014/main" id="{696CBB47-9EE2-F9CD-2D38-184FD0D5C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00" y="1677600"/>
            <a:ext cx="2058504" cy="1367965"/>
          </a:xfrm>
          <a:prstGeom prst="rect">
            <a:avLst/>
          </a:prstGeom>
        </p:spPr>
      </p:pic>
      <p:pic>
        <p:nvPicPr>
          <p:cNvPr id="11" name="Picture 10" descr="A license plate on a car&#10;&#10;Description automatically generated">
            <a:extLst>
              <a:ext uri="{FF2B5EF4-FFF2-40B4-BE49-F238E27FC236}">
                <a16:creationId xmlns:a16="http://schemas.microsoft.com/office/drawing/2014/main" id="{7317220A-7AB9-1345-D4F4-D11D9B6B3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580" y="1677600"/>
            <a:ext cx="2031415" cy="1349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9F0358-4AE3-3C45-89F3-2A7BD5852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674" y="2097541"/>
            <a:ext cx="1943374" cy="452718"/>
          </a:xfrm>
          <a:prstGeom prst="rect">
            <a:avLst/>
          </a:prstGeom>
        </p:spPr>
      </p:pic>
      <p:sp>
        <p:nvSpPr>
          <p:cNvPr id="15" name="TextBox 14">
            <a:hlinkClick r:id="rId6" action="ppaction://hlinksldjump"/>
            <a:extLst>
              <a:ext uri="{FF2B5EF4-FFF2-40B4-BE49-F238E27FC236}">
                <a16:creationId xmlns:a16="http://schemas.microsoft.com/office/drawing/2014/main" id="{FA1F4FC5-71C2-0592-3D2C-61EE0A93FA50}"/>
              </a:ext>
            </a:extLst>
          </p:cNvPr>
          <p:cNvSpPr txBox="1"/>
          <p:nvPr/>
        </p:nvSpPr>
        <p:spPr>
          <a:xfrm>
            <a:off x="1060323" y="3044642"/>
            <a:ext cx="14443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8. </a:t>
            </a:r>
            <a:r>
              <a:rPr lang="en-GB" sz="1400" err="1">
                <a:solidFill>
                  <a:schemeClr val="bg1"/>
                </a:solidFill>
              </a:rPr>
              <a:t>Linii</a:t>
            </a:r>
            <a:r>
              <a:rPr lang="en-GB" sz="1400">
                <a:solidFill>
                  <a:schemeClr val="bg1"/>
                </a:solidFill>
              </a:rPr>
              <a:t> Hough</a:t>
            </a:r>
          </a:p>
        </p:txBody>
      </p:sp>
      <p:sp>
        <p:nvSpPr>
          <p:cNvPr id="19" name="TextBox 18">
            <a:hlinkClick r:id="rId6" action="ppaction://hlinksldjump"/>
            <a:extLst>
              <a:ext uri="{FF2B5EF4-FFF2-40B4-BE49-F238E27FC236}">
                <a16:creationId xmlns:a16="http://schemas.microsoft.com/office/drawing/2014/main" id="{1F4A7D23-C4D8-621C-4C1C-1E0035CAF3C2}"/>
              </a:ext>
            </a:extLst>
          </p:cNvPr>
          <p:cNvSpPr txBox="1"/>
          <p:nvPr/>
        </p:nvSpPr>
        <p:spPr>
          <a:xfrm>
            <a:off x="3626497" y="3045600"/>
            <a:ext cx="20411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9. </a:t>
            </a:r>
            <a:r>
              <a:rPr lang="en-GB" sz="1400" err="1">
                <a:solidFill>
                  <a:schemeClr val="bg1"/>
                </a:solidFill>
              </a:rPr>
              <a:t>Zon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r>
              <a:rPr lang="en-GB" sz="1400">
                <a:solidFill>
                  <a:schemeClr val="bg1"/>
                </a:solidFill>
              </a:rPr>
              <a:t> de </a:t>
            </a:r>
            <a:r>
              <a:rPr lang="en-GB" sz="1400" err="1">
                <a:solidFill>
                  <a:schemeClr val="bg1"/>
                </a:solidFill>
              </a:rPr>
              <a:t>rectificare</a:t>
            </a:r>
            <a:endParaRPr lang="en-GB" sz="1400">
              <a:solidFill>
                <a:schemeClr val="bg1"/>
              </a:solidFill>
            </a:endParaRPr>
          </a:p>
        </p:txBody>
      </p:sp>
      <p:pic>
        <p:nvPicPr>
          <p:cNvPr id="21" name="Picture 20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63724718-037F-E58E-49DC-BC001B6DD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2985" y="2098800"/>
            <a:ext cx="1988385" cy="462175"/>
          </a:xfrm>
          <a:prstGeom prst="rect">
            <a:avLst/>
          </a:prstGeom>
        </p:spPr>
      </p:pic>
      <p:sp>
        <p:nvSpPr>
          <p:cNvPr id="23" name="TextBox 22">
            <a:hlinkClick r:id="rId6" action="ppaction://hlinksldjump"/>
            <a:extLst>
              <a:ext uri="{FF2B5EF4-FFF2-40B4-BE49-F238E27FC236}">
                <a16:creationId xmlns:a16="http://schemas.microsoft.com/office/drawing/2014/main" id="{915FAA62-5B0C-689F-B180-4E85548CD126}"/>
              </a:ext>
            </a:extLst>
          </p:cNvPr>
          <p:cNvSpPr txBox="1"/>
          <p:nvPr/>
        </p:nvSpPr>
        <p:spPr>
          <a:xfrm>
            <a:off x="6165364" y="2541634"/>
            <a:ext cx="24781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FFFFFF"/>
                </a:solidFill>
              </a:rPr>
              <a:t>10. </a:t>
            </a:r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Număr</a:t>
            </a:r>
            <a:r>
              <a:rPr lang="en-GB" sz="140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înmatriculare</a:t>
            </a:r>
            <a:r>
              <a:rPr lang="en-GB" sz="14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rectificat</a:t>
            </a:r>
            <a:endParaRPr lang="en-GB" sz="1400" err="1">
              <a:solidFill>
                <a:srgbClr val="FFFFFF"/>
              </a:solidFill>
            </a:endParaRPr>
          </a:p>
        </p:txBody>
      </p:sp>
      <p:sp>
        <p:nvSpPr>
          <p:cNvPr id="25" name="TextBox 24">
            <a:hlinkClick r:id="rId8" action="ppaction://hlinksldjump"/>
            <a:extLst>
              <a:ext uri="{FF2B5EF4-FFF2-40B4-BE49-F238E27FC236}">
                <a16:creationId xmlns:a16="http://schemas.microsoft.com/office/drawing/2014/main" id="{45ABC39B-9207-9534-E3BE-50F67AEDC13A}"/>
              </a:ext>
            </a:extLst>
          </p:cNvPr>
          <p:cNvSpPr txBox="1"/>
          <p:nvPr/>
        </p:nvSpPr>
        <p:spPr>
          <a:xfrm>
            <a:off x="8947056" y="2541600"/>
            <a:ext cx="25002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FFFFFF"/>
                </a:solidFill>
              </a:rPr>
              <a:t>11. </a:t>
            </a:r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Număr</a:t>
            </a:r>
            <a:r>
              <a:rPr lang="en-GB" sz="1400">
                <a:solidFill>
                  <a:srgbClr val="FFFFFF"/>
                </a:solidFill>
                <a:ea typeface="+mn-lt"/>
                <a:cs typeface="+mn-lt"/>
              </a:rPr>
              <a:t> de </a:t>
            </a:r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înmatriculare</a:t>
            </a:r>
            <a:r>
              <a:rPr lang="en-GB" sz="1400">
                <a:solidFill>
                  <a:srgbClr val="FFFFFF"/>
                </a:solidFill>
                <a:ea typeface="+mn-lt"/>
                <a:cs typeface="+mn-lt"/>
              </a:rPr>
              <a:t> </a:t>
            </a:r>
            <a:endParaRPr lang="en-US"/>
          </a:p>
          <a:p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rectificat</a:t>
            </a:r>
            <a:r>
              <a:rPr lang="en-GB" sz="14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binarizat</a:t>
            </a:r>
            <a:endParaRPr lang="en-GB" sz="1400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AA1005-FCB9-4CDD-0DFB-E5FE747F3F54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Detecție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recunoaștere</a:t>
            </a:r>
            <a:endParaRPr lang="en-GB" sz="4000" err="1">
              <a:solidFill>
                <a:schemeClr val="bg1"/>
              </a:solidFill>
              <a:ea typeface="+mn-lt"/>
              <a:cs typeface="+mn-lt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7638E7-085D-595D-100C-C23244038752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2749704" y="2352582"/>
            <a:ext cx="828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E54AE15-26CC-DF6C-9F47-75CF09AD8A3E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5598995" y="2323900"/>
            <a:ext cx="828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F6B07DC-7529-4F3E-BBB2-5335A24A1B11}"/>
              </a:ext>
            </a:extLst>
          </p:cNvPr>
          <p:cNvSpPr txBox="1"/>
          <p:nvPr/>
        </p:nvSpPr>
        <p:spPr>
          <a:xfrm>
            <a:off x="7678387" y="4577520"/>
            <a:ext cx="18307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800">
                <a:solidFill>
                  <a:schemeClr val="bg1"/>
                </a:solidFill>
              </a:rPr>
              <a:t>CT36NLA</a:t>
            </a:r>
          </a:p>
        </p:txBody>
      </p:sp>
      <p:sp>
        <p:nvSpPr>
          <p:cNvPr id="48" name="TextBox 47">
            <a:hlinkClick r:id="rId9" action="ppaction://hlinksldjump"/>
            <a:extLst>
              <a:ext uri="{FF2B5EF4-FFF2-40B4-BE49-F238E27FC236}">
                <a16:creationId xmlns:a16="http://schemas.microsoft.com/office/drawing/2014/main" id="{1F38AE13-0271-D8DB-6C4F-94033148AC0B}"/>
              </a:ext>
            </a:extLst>
          </p:cNvPr>
          <p:cNvSpPr txBox="1"/>
          <p:nvPr/>
        </p:nvSpPr>
        <p:spPr>
          <a:xfrm>
            <a:off x="8007918" y="5058000"/>
            <a:ext cx="10977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FFFFFF"/>
                </a:solidFill>
              </a:rPr>
              <a:t>14. Output</a:t>
            </a:r>
          </a:p>
        </p:txBody>
      </p:sp>
      <p:pic>
        <p:nvPicPr>
          <p:cNvPr id="50" name="Picture 49" descr="A black and red rectangle with white numbers&#10;&#10;Description automatically generated">
            <a:extLst>
              <a:ext uri="{FF2B5EF4-FFF2-40B4-BE49-F238E27FC236}">
                <a16:creationId xmlns:a16="http://schemas.microsoft.com/office/drawing/2014/main" id="{DBED556F-779E-7DC8-E5B8-9C45C17E7A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3024" y="4607057"/>
            <a:ext cx="2568315" cy="454080"/>
          </a:xfrm>
          <a:prstGeom prst="rect">
            <a:avLst/>
          </a:prstGeom>
        </p:spPr>
      </p:pic>
      <p:pic>
        <p:nvPicPr>
          <p:cNvPr id="52" name="Picture 51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C166BBA8-9F5B-1115-3ACA-39366F2432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0657" y="4608000"/>
            <a:ext cx="2443397" cy="450843"/>
          </a:xfrm>
          <a:prstGeom prst="rect">
            <a:avLst/>
          </a:prstGeom>
        </p:spPr>
      </p:pic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8A27419B-F9B9-E80F-A22D-2FA2281E709E}"/>
              </a:ext>
            </a:extLst>
          </p:cNvPr>
          <p:cNvSpPr txBox="1"/>
          <p:nvPr/>
        </p:nvSpPr>
        <p:spPr>
          <a:xfrm>
            <a:off x="1445592" y="5056521"/>
            <a:ext cx="15284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FFFFFF"/>
                </a:solidFill>
              </a:rPr>
              <a:t>12. Parti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>
                <a:solidFill>
                  <a:srgbClr val="FFFFFF"/>
                </a:solidFill>
              </a:rPr>
              <a:t>ionare</a:t>
            </a:r>
          </a:p>
        </p:txBody>
      </p:sp>
      <p:sp>
        <p:nvSpPr>
          <p:cNvPr id="56" name="TextBox 55">
            <a:hlinkClick r:id="rId9" action="ppaction://hlinksldjump"/>
            <a:extLst>
              <a:ext uri="{FF2B5EF4-FFF2-40B4-BE49-F238E27FC236}">
                <a16:creationId xmlns:a16="http://schemas.microsoft.com/office/drawing/2014/main" id="{9A730E3E-5440-CC3B-1B0D-2DB560203D0C}"/>
              </a:ext>
            </a:extLst>
          </p:cNvPr>
          <p:cNvSpPr txBox="1"/>
          <p:nvPr/>
        </p:nvSpPr>
        <p:spPr>
          <a:xfrm>
            <a:off x="4632235" y="5058000"/>
            <a:ext cx="21689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FFFFFF"/>
                </a:solidFill>
              </a:rPr>
              <a:t>13. Input-</a:t>
            </a:r>
            <a:r>
              <a:rPr lang="en-GB" sz="1400" err="1">
                <a:solidFill>
                  <a:srgbClr val="FFFFFF"/>
                </a:solidFill>
              </a:rPr>
              <a:t>uri</a:t>
            </a:r>
            <a:r>
              <a:rPr lang="en-GB" sz="1400">
                <a:solidFill>
                  <a:srgbClr val="FFFFFF"/>
                </a:solidFill>
              </a:rPr>
              <a:t> model OCR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515F974-4F08-F47E-4F57-A445569BEBCF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944054" y="4831791"/>
            <a:ext cx="810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01588FB-C214-B31A-EA98-4740536785E5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 flipV="1">
            <a:off x="3691339" y="4833422"/>
            <a:ext cx="809318" cy="67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1D8AD6F-570E-290F-8A6D-AFA925C53D93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>
            <a:off x="8379047" y="2323900"/>
            <a:ext cx="828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60E739-926E-6F14-7760-791B25AEB66B}"/>
              </a:ext>
            </a:extLst>
          </p:cNvPr>
          <p:cNvCxnSpPr>
            <a:cxnSpLocks/>
          </p:cNvCxnSpPr>
          <p:nvPr/>
        </p:nvCxnSpPr>
        <p:spPr>
          <a:xfrm>
            <a:off x="-2" y="4839201"/>
            <a:ext cx="450472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05315B-6DE6-6450-6322-2A1E1B58B26B}"/>
              </a:ext>
            </a:extLst>
          </p:cNvPr>
          <p:cNvCxnSpPr>
            <a:cxnSpLocks/>
            <a:endCxn id="6" idx="1"/>
          </p:cNvCxnSpPr>
          <p:nvPr/>
        </p:nvCxnSpPr>
        <p:spPr>
          <a:xfrm rot="5400000" flipH="1" flipV="1">
            <a:off x="-690122" y="3482778"/>
            <a:ext cx="2502517" cy="260128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35">
            <a:extLst>
              <a:ext uri="{FF2B5EF4-FFF2-40B4-BE49-F238E27FC236}">
                <a16:creationId xmlns:a16="http://schemas.microsoft.com/office/drawing/2014/main" id="{A9D3B637-1C30-BF3B-B2F3-CB573305CC26}"/>
              </a:ext>
            </a:extLst>
          </p:cNvPr>
          <p:cNvCxnSpPr>
            <a:cxnSpLocks/>
            <a:stCxn id="21" idx="3"/>
            <a:endCxn id="50" idx="1"/>
          </p:cNvCxnSpPr>
          <p:nvPr/>
        </p:nvCxnSpPr>
        <p:spPr>
          <a:xfrm flipH="1">
            <a:off x="1123024" y="2329888"/>
            <a:ext cx="10068346" cy="2504209"/>
          </a:xfrm>
          <a:prstGeom prst="bentConnector5">
            <a:avLst>
              <a:gd name="adj1" fmla="val -2270"/>
              <a:gd name="adj2" fmla="val 61636"/>
              <a:gd name="adj3" fmla="val 103844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017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6" name="Freeform: Shape 6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7" name="Freeform: Shape 6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8" name="Freeform: Shape 6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06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08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23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7C0170C-05C4-2476-6975-05A17A05E6D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Dificultăți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întâmpinate</a:t>
            </a:r>
            <a:endParaRPr lang="en-GB" sz="40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02848-5418-3CD2-E94C-3120C397AE6D}"/>
              </a:ext>
            </a:extLst>
          </p:cNvPr>
          <p:cNvSpPr txBox="1"/>
          <p:nvPr/>
        </p:nvSpPr>
        <p:spPr>
          <a:xfrm>
            <a:off x="693431" y="1676769"/>
            <a:ext cx="3491293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dirty="0" err="1">
                <a:solidFill>
                  <a:schemeClr val="bg1"/>
                </a:solidFill>
              </a:rPr>
              <a:t>Principalele</a:t>
            </a:r>
            <a:r>
              <a:rPr lang="en-GB" sz="2200" dirty="0">
                <a:solidFill>
                  <a:schemeClr val="bg1"/>
                </a:solidFill>
              </a:rPr>
              <a:t> </a:t>
            </a:r>
            <a:r>
              <a:rPr lang="en-GB" sz="2200" b="1" dirty="0" err="1">
                <a:solidFill>
                  <a:srgbClr val="56779B"/>
                </a:solidFill>
              </a:rPr>
              <a:t>dificultăți</a:t>
            </a:r>
            <a:r>
              <a:rPr lang="en-GB" sz="2200" dirty="0">
                <a:solidFill>
                  <a:schemeClr val="bg1"/>
                </a:solidFill>
              </a:rPr>
              <a:t> </a:t>
            </a:r>
            <a:r>
              <a:rPr lang="en-GB" sz="2200" dirty="0" err="1">
                <a:solidFill>
                  <a:schemeClr val="bg1"/>
                </a:solidFill>
              </a:rPr>
              <a:t>întâmpinate</a:t>
            </a:r>
            <a:r>
              <a:rPr lang="en-GB" sz="2200" dirty="0">
                <a:solidFill>
                  <a:schemeClr val="bg1"/>
                </a:solidFill>
              </a:rPr>
              <a:t> </a:t>
            </a:r>
            <a:r>
              <a:rPr lang="en-GB" sz="2200" dirty="0" err="1">
                <a:solidFill>
                  <a:schemeClr val="bg1"/>
                </a:solidFill>
              </a:rPr>
              <a:t>în</a:t>
            </a:r>
            <a:r>
              <a:rPr lang="en-GB" sz="2200" dirty="0">
                <a:solidFill>
                  <a:schemeClr val="bg1"/>
                </a:solidFill>
              </a:rPr>
              <a:t> </a:t>
            </a:r>
            <a:r>
              <a:rPr lang="en-GB" sz="2200" dirty="0" err="1">
                <a:solidFill>
                  <a:schemeClr val="bg1"/>
                </a:solidFill>
              </a:rPr>
              <a:t>dezvoltarea</a:t>
            </a:r>
            <a:r>
              <a:rPr lang="en-GB" sz="2200" dirty="0">
                <a:solidFill>
                  <a:schemeClr val="bg1"/>
                </a:solidFill>
              </a:rPr>
              <a:t> </a:t>
            </a:r>
            <a:r>
              <a:rPr lang="en-GB" sz="2200" dirty="0" err="1">
                <a:solidFill>
                  <a:schemeClr val="bg1"/>
                </a:solidFill>
              </a:rPr>
              <a:t>aplicației</a:t>
            </a:r>
            <a:r>
              <a:rPr lang="en-GB" sz="2200" dirty="0">
                <a:solidFill>
                  <a:schemeClr val="bg1"/>
                </a:solidFill>
              </a:rPr>
              <a:t> au </a:t>
            </a:r>
            <a:r>
              <a:rPr lang="en-GB" sz="2200" dirty="0" err="1">
                <a:solidFill>
                  <a:schemeClr val="bg1"/>
                </a:solidFill>
              </a:rPr>
              <a:t>inclus</a:t>
            </a:r>
            <a:r>
              <a:rPr lang="en-GB" sz="2200" dirty="0">
                <a:solidFill>
                  <a:schemeClr val="bg1"/>
                </a:solidFill>
              </a:rPr>
              <a:t>:</a:t>
            </a:r>
          </a:p>
          <a:p>
            <a:endParaRPr lang="it-IT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</a:rPr>
              <a:t>determinarea </a:t>
            </a:r>
            <a:r>
              <a:rPr lang="it-IT" sz="2200" b="1" dirty="0">
                <a:solidFill>
                  <a:srgbClr val="56779B"/>
                </a:solidFill>
              </a:rPr>
              <a:t>incorectă</a:t>
            </a:r>
            <a:r>
              <a:rPr lang="it-IT" sz="2200" dirty="0">
                <a:solidFill>
                  <a:schemeClr val="bg1"/>
                </a:solidFill>
              </a:rPr>
              <a:t> a </a:t>
            </a:r>
            <a:r>
              <a:rPr lang="it-IT" sz="2200" b="1" dirty="0">
                <a:solidFill>
                  <a:srgbClr val="56779B"/>
                </a:solidFill>
              </a:rPr>
              <a:t>regiunii</a:t>
            </a:r>
            <a:r>
              <a:rPr lang="it-IT" sz="2200" dirty="0">
                <a:solidFill>
                  <a:schemeClr val="bg1"/>
                </a:solidFill>
              </a:rPr>
              <a:t> ce conține </a:t>
            </a:r>
            <a:r>
              <a:rPr lang="it-IT" sz="2200" b="1" dirty="0">
                <a:solidFill>
                  <a:srgbClr val="56779B"/>
                </a:solidFill>
              </a:rPr>
              <a:t>textul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</a:rPr>
              <a:t>incapacitatea modelului AI de a </a:t>
            </a:r>
            <a:r>
              <a:rPr lang="it-IT" sz="2200" b="1" dirty="0">
                <a:solidFill>
                  <a:srgbClr val="56779B"/>
                </a:solidFill>
              </a:rPr>
              <a:t>recunoaște</a:t>
            </a:r>
            <a:r>
              <a:rPr lang="it-IT" sz="2200" dirty="0">
                <a:solidFill>
                  <a:schemeClr val="bg1"/>
                </a:solidFill>
              </a:rPr>
              <a:t> litera </a:t>
            </a:r>
            <a:r>
              <a:rPr lang="it-IT" sz="2200" b="1" dirty="0">
                <a:solidFill>
                  <a:srgbClr val="56779B"/>
                </a:solidFill>
              </a:rPr>
              <a:t>'I'</a:t>
            </a:r>
            <a:endParaRPr lang="en-GB" sz="2200" b="1" dirty="0">
              <a:solidFill>
                <a:srgbClr val="56779B"/>
              </a:solidFill>
            </a:endParaRPr>
          </a:p>
        </p:txBody>
      </p:sp>
      <p:pic>
        <p:nvPicPr>
          <p:cNvPr id="2" name="Picture 1" descr="Close-up of a license plate&#10;&#10;Description automatically generated">
            <a:extLst>
              <a:ext uri="{FF2B5EF4-FFF2-40B4-BE49-F238E27FC236}">
                <a16:creationId xmlns:a16="http://schemas.microsoft.com/office/drawing/2014/main" id="{236D7C29-BBF2-61E7-AAA9-4E351D477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196" y="1678025"/>
            <a:ext cx="2063336" cy="1371176"/>
          </a:xfrm>
          <a:prstGeom prst="rect">
            <a:avLst/>
          </a:prstGeom>
        </p:spPr>
      </p:pic>
      <p:pic>
        <p:nvPicPr>
          <p:cNvPr id="7" name="Picture 6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A0906A57-3ADC-9F0F-707F-22B601C1E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864" y="4150800"/>
            <a:ext cx="2056709" cy="1366773"/>
          </a:xfrm>
          <a:prstGeom prst="rect">
            <a:avLst/>
          </a:prstGeom>
        </p:spPr>
      </p:pic>
      <p:pic>
        <p:nvPicPr>
          <p:cNvPr id="10" name="Picture 9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1AD03AFE-54FD-35E2-4B2B-07F1DFBF8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352" y="4150800"/>
            <a:ext cx="2046467" cy="136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F97201-DD6B-17A5-8ECA-02C1E6D586A1}"/>
              </a:ext>
            </a:extLst>
          </p:cNvPr>
          <p:cNvSpPr txBox="1"/>
          <p:nvPr/>
        </p:nvSpPr>
        <p:spPr>
          <a:xfrm>
            <a:off x="9787819" y="5518800"/>
            <a:ext cx="12161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2.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Intersecție</a:t>
            </a:r>
            <a:endParaRPr lang="en-GB" sz="14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AFEB8-7D93-041C-0547-099CEAFC7431}"/>
              </a:ext>
            </a:extLst>
          </p:cNvPr>
          <p:cNvSpPr txBox="1"/>
          <p:nvPr/>
        </p:nvSpPr>
        <p:spPr>
          <a:xfrm>
            <a:off x="6599125" y="5518800"/>
            <a:ext cx="21863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2.2. </a:t>
            </a:r>
            <a:r>
              <a:rPr lang="en-GB" sz="1400" dirty="0" err="1">
                <a:solidFill>
                  <a:schemeClr val="bg1"/>
                </a:solidFill>
              </a:rPr>
              <a:t>Regiune</a:t>
            </a:r>
            <a:r>
              <a:rPr lang="en-GB" sz="1400" dirty="0">
                <a:solidFill>
                  <a:schemeClr val="bg1"/>
                </a:solidFill>
              </a:rPr>
              <a:t> text </a:t>
            </a:r>
            <a:r>
              <a:rPr lang="en-GB" sz="1400" dirty="0" err="1">
                <a:solidFill>
                  <a:schemeClr val="bg1"/>
                </a:solidFill>
              </a:rPr>
              <a:t>corect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endParaRPr lang="en-GB" sz="14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5706E-D3C8-0B70-EE1C-0EDD4708E2F5}"/>
              </a:ext>
            </a:extLst>
          </p:cNvPr>
          <p:cNvSpPr txBox="1"/>
          <p:nvPr/>
        </p:nvSpPr>
        <p:spPr>
          <a:xfrm>
            <a:off x="4119153" y="5518800"/>
            <a:ext cx="23001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2.1. </a:t>
            </a:r>
            <a:r>
              <a:rPr lang="en-GB" sz="1400" err="1">
                <a:solidFill>
                  <a:schemeClr val="bg1"/>
                </a:solidFill>
              </a:rPr>
              <a:t>Regiune</a:t>
            </a:r>
            <a:r>
              <a:rPr lang="en-GB" sz="1400">
                <a:solidFill>
                  <a:schemeClr val="bg1"/>
                </a:solidFill>
              </a:rPr>
              <a:t> text </a:t>
            </a:r>
            <a:r>
              <a:rPr lang="en-GB" sz="1400" err="1">
                <a:solidFill>
                  <a:schemeClr val="bg1"/>
                </a:solidFill>
              </a:rPr>
              <a:t>eronat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CBDECE-4583-013C-86A2-64E068613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778" y="4150800"/>
            <a:ext cx="428243" cy="136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36E76E-3121-E87C-F3F1-CCD3282DE9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757" y="1677600"/>
            <a:ext cx="428243" cy="136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9FA164-2505-E3E8-2A3C-6785BD6F58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809" y="1677600"/>
            <a:ext cx="428243" cy="136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1A3379-C9BC-5E50-B8C9-048D7898F839}"/>
              </a:ext>
            </a:extLst>
          </p:cNvPr>
          <p:cNvSpPr txBox="1"/>
          <p:nvPr/>
        </p:nvSpPr>
        <p:spPr>
          <a:xfrm>
            <a:off x="5522820" y="3048686"/>
            <a:ext cx="19113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binarizată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791F3F-ADC6-76A9-6B19-424BAA8A606B}"/>
              </a:ext>
            </a:extLst>
          </p:cNvPr>
          <p:cNvSpPr txBox="1"/>
          <p:nvPr/>
        </p:nvSpPr>
        <p:spPr>
          <a:xfrm>
            <a:off x="10405948" y="3035667"/>
            <a:ext cx="12719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1.2.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 Template </a:t>
            </a:r>
          </a:p>
          <a:p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          “I”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692D7E-6396-6FB0-8353-EB46E034C4EA}"/>
              </a:ext>
            </a:extLst>
          </p:cNvPr>
          <p:cNvSpPr txBox="1"/>
          <p:nvPr/>
        </p:nvSpPr>
        <p:spPr>
          <a:xfrm>
            <a:off x="8876859" y="3034800"/>
            <a:ext cx="15260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1.1.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Segmentare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</a:p>
          <a:p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            “I”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F4CBED-0E12-8AD4-82D7-151831A41421}"/>
              </a:ext>
            </a:extLst>
          </p:cNvPr>
          <p:cNvCxnSpPr>
            <a:cxnSpLocks/>
            <a:stCxn id="24" idx="2"/>
            <a:endCxn id="7" idx="0"/>
          </p:cNvCxnSpPr>
          <p:nvPr/>
        </p:nvCxnSpPr>
        <p:spPr>
          <a:xfrm flipH="1">
            <a:off x="5265219" y="3356463"/>
            <a:ext cx="1206000" cy="79433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DD5D1B-49F3-90C5-C8A8-CD8D43182060}"/>
              </a:ext>
            </a:extLst>
          </p:cNvPr>
          <p:cNvCxnSpPr>
            <a:cxnSpLocks/>
            <a:stCxn id="24" idx="2"/>
            <a:endCxn id="10" idx="0"/>
          </p:cNvCxnSpPr>
          <p:nvPr/>
        </p:nvCxnSpPr>
        <p:spPr>
          <a:xfrm>
            <a:off x="6478481" y="3356463"/>
            <a:ext cx="1206105" cy="79433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F91C33-BE53-D6E0-8260-723098B89690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 flipH="1">
            <a:off x="10402899" y="3558886"/>
            <a:ext cx="648000" cy="594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6CCABA5-BC9F-8CBD-6445-5A6BF9E45D40}"/>
              </a:ext>
            </a:extLst>
          </p:cNvPr>
          <p:cNvCxnSpPr>
            <a:cxnSpLocks/>
            <a:stCxn id="26" idx="2"/>
            <a:endCxn id="15" idx="0"/>
          </p:cNvCxnSpPr>
          <p:nvPr/>
        </p:nvCxnSpPr>
        <p:spPr>
          <a:xfrm>
            <a:off x="9639880" y="3558020"/>
            <a:ext cx="756000" cy="59278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316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6" name="Freeform: Shape 6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7" name="Freeform: Shape 6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8" name="Freeform: Shape 6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06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08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23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377915-2024-1B9D-96A4-CA0A1CA6033E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Concluzii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si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direcții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viitoare</a:t>
            </a:r>
            <a:endParaRPr lang="en-GB" sz="4000" err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C279C-03B3-4A52-65F9-E141967B94CE}"/>
              </a:ext>
            </a:extLst>
          </p:cNvPr>
          <p:cNvSpPr txBox="1"/>
          <p:nvPr/>
        </p:nvSpPr>
        <p:spPr>
          <a:xfrm>
            <a:off x="693431" y="1676769"/>
            <a:ext cx="4940789" cy="3816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dirty="0" err="1">
                <a:solidFill>
                  <a:schemeClr val="bg1"/>
                </a:solidFill>
              </a:rPr>
              <a:t>În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urma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dezvoltării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aplicației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s-au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realizat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următoarele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</a:p>
          <a:p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dezvoltarea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unui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sistem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eficient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pentru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gestionarea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accesului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vehiculelor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in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parcarile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auto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endParaRPr lang="en-GB" sz="2200" b="1" dirty="0">
              <a:solidFill>
                <a:srgbClr val="56779B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consolidarea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aprofundarea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si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aplicarea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cunoștințelor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din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domeniul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procesării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clasice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a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imaginilor</a:t>
            </a:r>
            <a:endParaRPr lang="en-GB" sz="2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B4A55-FD7E-DC15-6140-4F245CDEE0CD}"/>
              </a:ext>
            </a:extLst>
          </p:cNvPr>
          <p:cNvSpPr txBox="1"/>
          <p:nvPr/>
        </p:nvSpPr>
        <p:spPr>
          <a:xfrm>
            <a:off x="6237255" y="1687813"/>
            <a:ext cx="494078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Pentru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viitor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, se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doresc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următoarele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dezvoltări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dezvoltarea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unui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sistem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back-up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pentru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generarea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si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scanarea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unor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tichete</a:t>
            </a:r>
            <a:endParaRPr lang="en-GB" sz="2200" b="1" dirty="0">
              <a:solidFill>
                <a:srgbClr val="56779B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configurarea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unui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model AI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arhitecturii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acestuia</a:t>
            </a:r>
            <a:endParaRPr lang="en-GB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818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166B61-E75E-7D83-D76D-DF1DD6438FDD}"/>
              </a:ext>
            </a:extLst>
          </p:cNvPr>
          <p:cNvSpPr txBox="1"/>
          <p:nvPr/>
        </p:nvSpPr>
        <p:spPr>
          <a:xfrm>
            <a:off x="720718" y="1253660"/>
            <a:ext cx="1074549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9600" b="1" dirty="0">
                <a:solidFill>
                  <a:schemeClr val="bg1"/>
                </a:solidFill>
                <a:latin typeface="Avenir Next LT Pro"/>
              </a:rPr>
              <a:t>Q&amp;A</a:t>
            </a:r>
            <a:endParaRPr lang="en-US" dirty="0">
              <a:latin typeface="Avenir Next LT Pro"/>
            </a:endParaRPr>
          </a:p>
          <a:p>
            <a:endParaRPr lang="en-GB" sz="3000" b="1" dirty="0">
              <a:solidFill>
                <a:schemeClr val="bg1"/>
              </a:solidFill>
              <a:latin typeface="Avenir Next LT Pro"/>
            </a:endParaRPr>
          </a:p>
          <a:p>
            <a:endParaRPr lang="en-GB" sz="3000" b="1" dirty="0">
              <a:solidFill>
                <a:schemeClr val="bg1"/>
              </a:solidFill>
              <a:latin typeface="Avenir Next LT Pro"/>
              <a:cs typeface="Segoe UI"/>
            </a:endParaRPr>
          </a:p>
          <a:p>
            <a:endParaRPr lang="en-GB" sz="3000" b="1" dirty="0">
              <a:solidFill>
                <a:schemeClr val="bg1"/>
              </a:solidFill>
              <a:latin typeface="Avenir Next LT Pro"/>
              <a:cs typeface="Segoe UI"/>
            </a:endParaRPr>
          </a:p>
          <a:p>
            <a:endParaRPr lang="en-GB" sz="3000" b="1" dirty="0">
              <a:solidFill>
                <a:srgbClr val="FFFFFF"/>
              </a:solidFill>
              <a:latin typeface="Avenir Next LT Pro"/>
              <a:cs typeface="Segoe UI"/>
            </a:endParaRPr>
          </a:p>
          <a:p>
            <a:r>
              <a:rPr lang="en-GB" sz="3200" b="1" dirty="0">
                <a:solidFill>
                  <a:srgbClr val="56779B"/>
                </a:solidFill>
                <a:latin typeface="Avenir Next LT Pro"/>
                <a:cs typeface="Segoe UI"/>
              </a:rPr>
              <a:t>Student:</a:t>
            </a:r>
            <a:r>
              <a:rPr lang="en-GB" sz="3200" b="1" dirty="0">
                <a:solidFill>
                  <a:schemeClr val="bg1"/>
                </a:solidFill>
                <a:latin typeface="Avenir Next LT Pro"/>
                <a:cs typeface="Segoe UI"/>
              </a:rPr>
              <a:t> </a:t>
            </a:r>
            <a:r>
              <a:rPr lang="en-GB" sz="3200" dirty="0">
                <a:solidFill>
                  <a:schemeClr val="bg1"/>
                </a:solidFill>
                <a:latin typeface="Avenir Next LT Pro"/>
                <a:cs typeface="Segoe UI"/>
              </a:rPr>
              <a:t>PATRAȘC George Daniel</a:t>
            </a:r>
            <a:endParaRPr lang="en-US" sz="3200" dirty="0">
              <a:solidFill>
                <a:schemeClr val="bg1"/>
              </a:solidFill>
              <a:latin typeface="Avenir Next LT Pro"/>
              <a:cs typeface="Segoe UI"/>
            </a:endParaRPr>
          </a:p>
          <a:p>
            <a:r>
              <a:rPr lang="en-GB" sz="3200" b="1" dirty="0" err="1">
                <a:solidFill>
                  <a:srgbClr val="56779B"/>
                </a:solidFill>
                <a:latin typeface="Avenir Next LT Pro"/>
                <a:cs typeface="Segoe UI"/>
              </a:rPr>
              <a:t>Profesor</a:t>
            </a:r>
            <a:r>
              <a:rPr lang="en-GB" sz="3200" b="1" dirty="0">
                <a:solidFill>
                  <a:srgbClr val="56779B"/>
                </a:solidFill>
                <a:latin typeface="Avenir Next LT Pro"/>
                <a:cs typeface="Segoe UI"/>
              </a:rPr>
              <a:t> </a:t>
            </a:r>
            <a:r>
              <a:rPr lang="en-GB" sz="3200" b="1" dirty="0" err="1">
                <a:solidFill>
                  <a:srgbClr val="56779B"/>
                </a:solidFill>
                <a:latin typeface="Avenir Next LT Pro"/>
                <a:cs typeface="Segoe UI"/>
              </a:rPr>
              <a:t>coordonator</a:t>
            </a:r>
            <a:r>
              <a:rPr lang="en-GB" sz="3200" b="1" dirty="0">
                <a:solidFill>
                  <a:srgbClr val="56779B"/>
                </a:solidFill>
                <a:latin typeface="Avenir Next LT Pro"/>
                <a:cs typeface="Segoe UI"/>
              </a:rPr>
              <a:t>:</a:t>
            </a:r>
            <a:r>
              <a:rPr lang="en-GB" sz="3200" b="1" dirty="0">
                <a:solidFill>
                  <a:schemeClr val="bg1"/>
                </a:solidFill>
                <a:latin typeface="Avenir Next LT Pro"/>
                <a:cs typeface="Segoe UI"/>
              </a:rPr>
              <a:t> </a:t>
            </a:r>
            <a:r>
              <a:rPr lang="en-GB" sz="3200" dirty="0">
                <a:solidFill>
                  <a:schemeClr val="bg1"/>
                </a:solidFill>
                <a:latin typeface="Avenir Next LT Pro"/>
                <a:cs typeface="Segoe UI"/>
              </a:rPr>
              <a:t>GÂLMEANU Honorius</a:t>
            </a:r>
            <a:endParaRPr lang="en-GB" dirty="0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4068170648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</TotalTime>
  <Words>647</Words>
  <Application>Microsoft Office PowerPoint</Application>
  <PresentationFormat>Widescreen</PresentationFormat>
  <Paragraphs>176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Avenir Next LT Pro</vt:lpstr>
      <vt:lpstr>AvenirNext LT Pro Medium</vt:lpstr>
      <vt:lpstr>Posterama</vt:lpstr>
      <vt:lpstr>ExploreVTI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Patrasc</dc:creator>
  <cp:lastModifiedBy>George Patrasc</cp:lastModifiedBy>
  <cp:revision>26</cp:revision>
  <dcterms:created xsi:type="dcterms:W3CDTF">2024-04-10T13:08:48Z</dcterms:created>
  <dcterms:modified xsi:type="dcterms:W3CDTF">2024-06-27T08:23:56Z</dcterms:modified>
</cp:coreProperties>
</file>